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714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" y="-8583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024" y="1922264"/>
            <a:ext cx="11250705" cy="164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6375"/>
              </a:lnSpc>
            </a:pPr>
            <a:r>
              <a:rPr sz="5600" b="0" i="0" u="none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HƯỚNG</a:t>
            </a:r>
            <a:r>
              <a:rPr sz="5600" b="0" i="0" u="none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600" b="0" i="0" u="none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DẪN</a:t>
            </a:r>
            <a:r>
              <a:rPr sz="5600" b="0" i="0" u="none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600" b="0" i="0" u="none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</a:t>
            </a:r>
            <a:r>
              <a:rPr sz="5600" b="0" i="0" u="none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600" b="0" i="0" u="none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CHẾ</a:t>
            </a:r>
            <a:r>
              <a:rPr sz="56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
</a:t>
            </a:r>
            <a:r>
              <a:rPr sz="5600" b="0" i="0" u="none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600" b="0" i="0" u="none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ĐÀO</a:t>
            </a:r>
            <a:r>
              <a:rPr sz="5600" b="0" i="0" u="none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600" b="0" i="0" u="none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sz="5600" b="0" i="0" u="none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ĐẠI HỌC </a:t>
            </a:r>
            <a:r>
              <a:rPr sz="5600" b="0" i="0" u="none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K68</a:t>
            </a:r>
            <a:endParaRPr sz="5600" b="0" i="0" u="none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38523" y="4032331"/>
            <a:ext cx="5314950" cy="93403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840"/>
              </a:lnSpc>
            </a:pPr>
            <a:r>
              <a:rPr dirty="0"/>
              <a:t>
</a:t>
            </a:r>
            <a:r>
              <a:rPr sz="2400" b="0" i="0" u="none" dirty="0">
                <a:solidFill>
                  <a:srgbClr val="64748B"/>
                </a:solidFill>
                <a:latin typeface="Plus Jakarta Sans Medium"/>
              </a:rPr>
              <a:t> (Theo </a:t>
            </a:r>
            <a:r>
              <a:rPr sz="2400" b="0" i="0" u="none" dirty="0" err="1">
                <a:solidFill>
                  <a:srgbClr val="64748B"/>
                </a:solidFill>
                <a:latin typeface="Plus Jakarta Sans Medium"/>
              </a:rPr>
              <a:t>Thông</a:t>
            </a:r>
            <a:r>
              <a:rPr sz="2400" b="0" i="0" u="none" dirty="0">
                <a:solidFill>
                  <a:srgbClr val="64748B"/>
                </a:solidFill>
                <a:latin typeface="Plus Jakarta Sans Medium"/>
              </a:rPr>
              <a:t> </a:t>
            </a:r>
            <a:r>
              <a:rPr sz="2400" b="0" i="0" u="none" dirty="0" err="1">
                <a:solidFill>
                  <a:srgbClr val="64748B"/>
                </a:solidFill>
                <a:latin typeface="Plus Jakarta Sans Medium"/>
              </a:rPr>
              <a:t>tư</a:t>
            </a:r>
            <a:r>
              <a:rPr sz="2400" b="0" i="0" u="none" dirty="0">
                <a:solidFill>
                  <a:srgbClr val="64748B"/>
                </a:solidFill>
                <a:latin typeface="Plus Jakarta Sans Medium"/>
              </a:rPr>
              <a:t> 56/2026/TT-</a:t>
            </a:r>
            <a:r>
              <a:rPr sz="2400" b="0" i="0" u="none" dirty="0" err="1">
                <a:solidFill>
                  <a:srgbClr val="64748B"/>
                </a:solidFill>
                <a:latin typeface="Plus Jakarta Sans Medium"/>
              </a:rPr>
              <a:t>BGDĐT</a:t>
            </a:r>
            <a:r>
              <a:rPr sz="2400" b="0" i="0" u="none" dirty="0">
                <a:solidFill>
                  <a:srgbClr val="64748B"/>
                </a:solidFill>
                <a:latin typeface="Plus Jakarta Sans Medium"/>
              </a:rPr>
              <a:t>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2EFB96E-0C8B-4645-A063-128B982EFA63}"/>
              </a:ext>
            </a:extLst>
          </p:cNvPr>
          <p:cNvSpPr/>
          <p:nvPr/>
        </p:nvSpPr>
        <p:spPr>
          <a:xfrm>
            <a:off x="4698818" y="5378779"/>
            <a:ext cx="279435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000" dirty="0" err="1">
                <a:solidFill>
                  <a:srgbClr val="FF0000"/>
                </a:solidFill>
                <a:latin typeface="Plus Jakarta Sans Medium"/>
              </a:rPr>
              <a:t>Hà</a:t>
            </a:r>
            <a:r>
              <a:rPr lang="en-US" sz="3000" dirty="0">
                <a:solidFill>
                  <a:srgbClr val="FF0000"/>
                </a:solidFill>
                <a:latin typeface="Plus Jakarta Sans Medium"/>
              </a:rPr>
              <a:t> </a:t>
            </a:r>
            <a:r>
              <a:rPr lang="en-US" sz="3000" dirty="0" err="1">
                <a:solidFill>
                  <a:srgbClr val="FF0000"/>
                </a:solidFill>
                <a:latin typeface="Plus Jakarta Sans Medium"/>
              </a:rPr>
              <a:t>Nội</a:t>
            </a:r>
            <a:r>
              <a:rPr lang="en-US" sz="3000" dirty="0">
                <a:solidFill>
                  <a:srgbClr val="FF0000"/>
                </a:solidFill>
                <a:latin typeface="Plus Jakarta Sans Medium"/>
              </a:rPr>
              <a:t> 5/9/2026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4D8254-A759-40A3-AED8-0D2C0913E006}"/>
              </a:ext>
            </a:extLst>
          </p:cNvPr>
          <p:cNvSpPr/>
          <p:nvPr/>
        </p:nvSpPr>
        <p:spPr>
          <a:xfrm>
            <a:off x="4102407" y="672305"/>
            <a:ext cx="398718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vi-VN" sz="3000" dirty="0">
                <a:solidFill>
                  <a:srgbClr val="FF0000"/>
                </a:solidFill>
                <a:latin typeface="Plus Jakarta Sans Medium"/>
              </a:rPr>
              <a:t>Trường Đại học Thủy Lợi</a:t>
            </a:r>
            <a:endParaRPr lang="en-US" sz="3000" dirty="0">
              <a:solidFill>
                <a:srgbClr val="FF0000"/>
              </a:solidFill>
              <a:latin typeface="Plus Jakarta Sans Medium"/>
            </a:endParaRPr>
          </a:p>
          <a:p>
            <a:pPr algn="ctr"/>
            <a:r>
              <a:rPr lang="vi-VN" sz="3000" dirty="0">
                <a:solidFill>
                  <a:srgbClr val="FF0000"/>
                </a:solidFill>
                <a:latin typeface="Plus Jakarta Sans Medium"/>
              </a:rPr>
              <a:t>Phòng Đào tạo</a:t>
            </a:r>
            <a:endParaRPr lang="en-US" sz="3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5300" y="1581150"/>
            <a:ext cx="11201400" cy="2857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7500"/>
              </a:lnSpc>
            </a:pPr>
            <a:r>
              <a:rPr sz="6000" b="0" i="0" u="none">
                <a:solidFill>
                  <a:srgbClr val="0F172A"/>
                </a:solidFill>
                <a:latin typeface="Plus Jakarta Sans ExtraBold"/>
              </a:rPr>
              <a:t>PHẦN 1:</a:t>
            </a:r>
            <a:r>
              <a:t>
</a:t>
            </a:r>
            <a:r>
              <a:rPr sz="6000" b="0" i="0" u="none">
                <a:solidFill>
                  <a:srgbClr val="0F172A"/>
                </a:solidFill>
                <a:latin typeface="Plus Jakarta Sans ExtraBold"/>
              </a:rPr>
              <a:t> KHUNG THỜI GIAN &amp; TỔ CHỨC HỌC TẬP</a:t>
            </a:r>
          </a:p>
        </p:txBody>
      </p:sp>
      <p:sp>
        <p:nvSpPr>
          <p:cNvPr id="4" name="Rectangle 3"/>
          <p:cNvSpPr/>
          <p:nvPr/>
        </p:nvSpPr>
        <p:spPr>
          <a:xfrm>
            <a:off x="4905375" y="4819650"/>
            <a:ext cx="2381250" cy="76200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392733"/>
            <a:ext cx="3302049" cy="525363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5049" y="1392733"/>
            <a:ext cx="3302049" cy="5253632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8099" y="1392733"/>
            <a:ext cx="3302049" cy="52536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39493" y="2831008"/>
            <a:ext cx="2747062" cy="4048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187"/>
              </a:lnSpc>
            </a:pPr>
            <a:r>
              <a:rPr sz="2550" b="0" i="0" u="none" dirty="0" err="1">
                <a:solidFill>
                  <a:srgbClr val="FF0000"/>
                </a:solidFill>
                <a:latin typeface="Plus Jakarta Sans ExtraBold"/>
              </a:rPr>
              <a:t>Thời</a:t>
            </a:r>
            <a:r>
              <a:rPr sz="2550" b="0" i="0" u="none" dirty="0">
                <a:solidFill>
                  <a:srgbClr val="FF0000"/>
                </a:solidFill>
                <a:latin typeface="Plus Jakarta Sans ExtraBold"/>
              </a:rPr>
              <a:t> Gian </a:t>
            </a:r>
            <a:r>
              <a:rPr sz="2550" b="0" i="0" u="none" dirty="0" err="1">
                <a:solidFill>
                  <a:srgbClr val="FF0000"/>
                </a:solidFill>
                <a:latin typeface="Plus Jakarta Sans ExtraBold"/>
              </a:rPr>
              <a:t>Chuẩn</a:t>
            </a:r>
            <a:endParaRPr sz="2550" b="0" i="0" u="none" dirty="0">
              <a:solidFill>
                <a:srgbClr val="FF0000"/>
              </a:solidFill>
              <a:latin typeface="Plus Jakarta Sans ExtraBold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04900" y="3426321"/>
            <a:ext cx="2616249" cy="195431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Kế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hoạch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học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tập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được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thiết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kế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chuẩn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theo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từng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chương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trình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đào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tạo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để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sinh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viên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ra trường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đúng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tiến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độ</a:t>
            </a:r>
            <a:r>
              <a:rPr lang="en-US" sz="1950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lang="en-US" sz="1950" dirty="0">
                <a:solidFill>
                  <a:srgbClr val="FF0000"/>
                </a:solidFill>
                <a:latin typeface="Plus Jakarta Sans"/>
              </a:rPr>
              <a:t>(4-4.5 </a:t>
            </a:r>
            <a:r>
              <a:rPr lang="en-US" sz="1950" dirty="0" err="1">
                <a:solidFill>
                  <a:srgbClr val="FF0000"/>
                </a:solidFill>
                <a:latin typeface="Plus Jakarta Sans"/>
              </a:rPr>
              <a:t>năm</a:t>
            </a:r>
            <a:r>
              <a:rPr lang="en-US" sz="1950" dirty="0">
                <a:solidFill>
                  <a:srgbClr val="FF0000"/>
                </a:solidFill>
                <a:latin typeface="Plus Jakarta Sans"/>
              </a:rPr>
              <a:t>)</a:t>
            </a:r>
            <a:endParaRPr sz="1950" b="0" i="0" u="none" dirty="0">
              <a:solidFill>
                <a:srgbClr val="FF0000"/>
              </a:solidFill>
              <a:latin typeface="Plus Jakarta San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2543" y="2831008"/>
            <a:ext cx="2747062" cy="39414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187"/>
              </a:lnSpc>
            </a:pPr>
            <a:r>
              <a:rPr sz="2550" b="0" i="0" u="none" dirty="0" err="1">
                <a:solidFill>
                  <a:srgbClr val="FF0000"/>
                </a:solidFill>
                <a:latin typeface="Plus Jakarta Sans ExtraBold"/>
              </a:rPr>
              <a:t>Thời</a:t>
            </a:r>
            <a:r>
              <a:rPr sz="2550" b="0" i="0" u="none" dirty="0">
                <a:solidFill>
                  <a:srgbClr val="FF0000"/>
                </a:solidFill>
                <a:latin typeface="Plus Jakarta Sans ExtraBold"/>
              </a:rPr>
              <a:t> Gian </a:t>
            </a:r>
            <a:r>
              <a:rPr sz="2550" b="0" i="0" u="none" dirty="0" err="1">
                <a:solidFill>
                  <a:srgbClr val="FF0000"/>
                </a:solidFill>
                <a:latin typeface="Plus Jakarta Sans ExtraBold"/>
              </a:rPr>
              <a:t>Tối</a:t>
            </a:r>
            <a:r>
              <a:rPr sz="2550" b="0" i="0" u="none" dirty="0">
                <a:solidFill>
                  <a:srgbClr val="FF0000"/>
                </a:solidFill>
                <a:latin typeface="Plus Jakarta Sans ExtraBold"/>
              </a:rPr>
              <a:t> </a:t>
            </a:r>
            <a:r>
              <a:rPr sz="2550" b="0" i="0" u="none" dirty="0" err="1">
                <a:solidFill>
                  <a:srgbClr val="FF0000"/>
                </a:solidFill>
                <a:latin typeface="Plus Jakarta Sans ExtraBold"/>
              </a:rPr>
              <a:t>Thiểu</a:t>
            </a:r>
            <a:endParaRPr sz="2550" b="0" i="0" u="none" dirty="0">
              <a:solidFill>
                <a:srgbClr val="FF0000"/>
              </a:solidFill>
              <a:latin typeface="Plus Jakarta Sans ExtraBold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87949" y="3831133"/>
            <a:ext cx="2616249" cy="195431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Sinh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viên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được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phép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học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vượt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để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tốt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nghiệp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sớm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.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Tuy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nhiên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,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thời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gian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học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không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được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ít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hơn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>
                <a:solidFill>
                  <a:srgbClr val="DC2626"/>
                </a:solidFill>
                <a:latin typeface="Plus Jakarta Sans ExtraBold"/>
              </a:rPr>
              <a:t>2/3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thời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gian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chuẩn</a:t>
            </a:r>
            <a:endParaRPr sz="1950" b="0" i="0" u="none" dirty="0">
              <a:solidFill>
                <a:srgbClr val="334155"/>
              </a:solidFill>
              <a:latin typeface="Plus Jakarta San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05592" y="2831008"/>
            <a:ext cx="2747062" cy="4048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187"/>
              </a:lnSpc>
            </a:pPr>
            <a:r>
              <a:rPr sz="2550" b="0" i="0" u="none" dirty="0" err="1">
                <a:solidFill>
                  <a:srgbClr val="FF0000"/>
                </a:solidFill>
                <a:latin typeface="Plus Jakarta Sans ExtraBold"/>
              </a:rPr>
              <a:t>Giới</a:t>
            </a:r>
            <a:r>
              <a:rPr sz="2550" b="0" i="0" u="none" dirty="0">
                <a:solidFill>
                  <a:srgbClr val="FF0000"/>
                </a:solidFill>
                <a:latin typeface="Plus Jakarta Sans ExtraBold"/>
              </a:rPr>
              <a:t> </a:t>
            </a:r>
            <a:r>
              <a:rPr sz="2550" b="0" i="0" u="none" dirty="0" err="1">
                <a:solidFill>
                  <a:srgbClr val="FF0000"/>
                </a:solidFill>
                <a:latin typeface="Plus Jakarta Sans ExtraBold"/>
              </a:rPr>
              <a:t>Hạn</a:t>
            </a:r>
            <a:r>
              <a:rPr sz="2550" b="0" i="0" u="none" dirty="0">
                <a:solidFill>
                  <a:srgbClr val="FF0000"/>
                </a:solidFill>
                <a:latin typeface="Plus Jakarta Sans ExtraBold"/>
              </a:rPr>
              <a:t> </a:t>
            </a:r>
            <a:r>
              <a:rPr sz="2550" b="0" i="0" u="none" dirty="0" err="1">
                <a:solidFill>
                  <a:srgbClr val="FF0000"/>
                </a:solidFill>
                <a:latin typeface="Plus Jakarta Sans ExtraBold"/>
              </a:rPr>
              <a:t>Tối</a:t>
            </a:r>
            <a:r>
              <a:rPr sz="2550" b="0" i="0" u="none" dirty="0">
                <a:solidFill>
                  <a:srgbClr val="FF0000"/>
                </a:solidFill>
                <a:latin typeface="Plus Jakarta Sans ExtraBold"/>
              </a:rPr>
              <a:t> </a:t>
            </a:r>
            <a:r>
              <a:rPr sz="2550" b="0" i="0" u="none" dirty="0" err="1">
                <a:solidFill>
                  <a:srgbClr val="FF0000"/>
                </a:solidFill>
                <a:latin typeface="Plus Jakarta Sans ExtraBold"/>
              </a:rPr>
              <a:t>Đa</a:t>
            </a:r>
            <a:endParaRPr sz="2550" b="0" i="0" u="none" dirty="0">
              <a:solidFill>
                <a:srgbClr val="FF0000"/>
              </a:solidFill>
              <a:latin typeface="Plus Jakarta Sans ExtraBol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470999" y="3426321"/>
            <a:ext cx="2616249" cy="195431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Thời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gian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kéo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dài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DC2626"/>
                </a:solidFill>
                <a:latin typeface="Plus Jakarta Sans ExtraBold"/>
              </a:rPr>
              <a:t>không</a:t>
            </a:r>
            <a:r>
              <a:rPr sz="1950" b="0" i="0" u="none" dirty="0">
                <a:solidFill>
                  <a:srgbClr val="DC2626"/>
                </a:solidFill>
                <a:latin typeface="Plus Jakarta Sans ExtraBold"/>
              </a:rPr>
              <a:t> </a:t>
            </a:r>
            <a:r>
              <a:rPr sz="1950" b="0" i="0" u="none" dirty="0" err="1">
                <a:solidFill>
                  <a:srgbClr val="DC2626"/>
                </a:solidFill>
                <a:latin typeface="Plus Jakarta Sans ExtraBold"/>
              </a:rPr>
              <a:t>vượt</a:t>
            </a:r>
            <a:r>
              <a:rPr sz="1950" b="0" i="0" u="none" dirty="0">
                <a:solidFill>
                  <a:srgbClr val="DC2626"/>
                </a:solidFill>
                <a:latin typeface="Plus Jakarta Sans ExtraBold"/>
              </a:rPr>
              <a:t> </a:t>
            </a:r>
            <a:r>
              <a:rPr sz="1950" b="0" i="0" u="none" dirty="0" err="1">
                <a:solidFill>
                  <a:srgbClr val="DC2626"/>
                </a:solidFill>
                <a:latin typeface="Plus Jakarta Sans ExtraBold"/>
              </a:rPr>
              <a:t>quá</a:t>
            </a:r>
            <a:r>
              <a:rPr sz="1950" b="0" i="0" u="none" dirty="0">
                <a:solidFill>
                  <a:srgbClr val="DC2626"/>
                </a:solidFill>
                <a:latin typeface="Plus Jakarta Sans ExtraBold"/>
              </a:rPr>
              <a:t> 2.0 </a:t>
            </a:r>
            <a:r>
              <a:rPr sz="1950" b="0" i="0" u="none" dirty="0" err="1">
                <a:solidFill>
                  <a:srgbClr val="DC2626"/>
                </a:solidFill>
                <a:latin typeface="Plus Jakarta Sans ExtraBold"/>
              </a:rPr>
              <a:t>lần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thời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gian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chuẩn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.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Quá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hạn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mức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này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,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sinh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viên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sẽ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bị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buộc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thôi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học.</a:t>
            </a:r>
            <a:r>
              <a:rPr lang="en-US"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lang="en-US" sz="1950" b="0" i="0" u="none" dirty="0">
                <a:solidFill>
                  <a:srgbClr val="FF0000"/>
                </a:solidFill>
                <a:latin typeface="Plus Jakarta Sans"/>
              </a:rPr>
              <a:t>(8-9 </a:t>
            </a:r>
            <a:r>
              <a:rPr lang="en-US" sz="1950" b="0" i="0" u="none" dirty="0" err="1">
                <a:solidFill>
                  <a:srgbClr val="FF0000"/>
                </a:solidFill>
                <a:latin typeface="Plus Jakarta Sans"/>
              </a:rPr>
              <a:t>năm</a:t>
            </a:r>
            <a:r>
              <a:rPr lang="en-US" sz="1950" b="0" i="0" u="none" dirty="0">
                <a:solidFill>
                  <a:srgbClr val="FF0000"/>
                </a:solidFill>
                <a:latin typeface="Plus Jakarta Sans"/>
              </a:rPr>
              <a:t>)</a:t>
            </a:r>
            <a:endParaRPr sz="1950" b="0" i="0" u="none" dirty="0">
              <a:solidFill>
                <a:srgbClr val="FF0000"/>
              </a:solidFill>
              <a:latin typeface="Plus Jakarta Sans"/>
            </a:endParaRP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7200" y="1973758"/>
            <a:ext cx="571500" cy="5715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10250" y="1973758"/>
            <a:ext cx="571500" cy="5715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64737" y="1973758"/>
            <a:ext cx="428625" cy="5715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62000" y="211633"/>
            <a:ext cx="11201400" cy="6033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875"/>
              </a:lnSpc>
            </a:pPr>
            <a:r>
              <a:rPr lang="en-US" sz="3900" dirty="0">
                <a:solidFill>
                  <a:srgbClr val="0F172A"/>
                </a:solidFill>
                <a:latin typeface="Plus Jakarta Sans ExtraBold"/>
              </a:rPr>
              <a:t>Ch</a:t>
            </a:r>
            <a:r>
              <a:rPr lang="vi-VN" sz="3900" dirty="0">
                <a:solidFill>
                  <a:srgbClr val="0F172A"/>
                </a:solidFill>
                <a:latin typeface="Plus Jakarta Sans ExtraBold"/>
              </a:rPr>
              <a:t>ư</a:t>
            </a:r>
            <a:r>
              <a:rPr lang="en-US" sz="3900" dirty="0" err="1">
                <a:solidFill>
                  <a:srgbClr val="0F172A"/>
                </a:solidFill>
                <a:latin typeface="Plus Jakarta Sans ExtraBold"/>
              </a:rPr>
              <a:t>ơng</a:t>
            </a:r>
            <a:r>
              <a:rPr lang="en-US" sz="3900" dirty="0">
                <a:solidFill>
                  <a:srgbClr val="0F172A"/>
                </a:solidFill>
                <a:latin typeface="Plus Jakarta Sans ExtraBold"/>
              </a:rPr>
              <a:t> </a:t>
            </a:r>
            <a:r>
              <a:rPr lang="en-US" sz="3900" dirty="0" err="1">
                <a:solidFill>
                  <a:srgbClr val="0F172A"/>
                </a:solidFill>
                <a:latin typeface="Plus Jakarta Sans ExtraBold"/>
              </a:rPr>
              <a:t>trình</a:t>
            </a:r>
            <a:r>
              <a:rPr lang="en-US" sz="3900" dirty="0">
                <a:solidFill>
                  <a:srgbClr val="0F172A"/>
                </a:solidFill>
                <a:latin typeface="Plus Jakarta Sans ExtraBold"/>
              </a:rPr>
              <a:t> </a:t>
            </a:r>
            <a:r>
              <a:rPr lang="en-US" sz="3900" dirty="0" err="1">
                <a:solidFill>
                  <a:srgbClr val="0F172A"/>
                </a:solidFill>
                <a:latin typeface="Plus Jakarta Sans ExtraBold"/>
              </a:rPr>
              <a:t>đào</a:t>
            </a:r>
            <a:r>
              <a:rPr lang="en-US" sz="3900" dirty="0">
                <a:solidFill>
                  <a:srgbClr val="0F172A"/>
                </a:solidFill>
                <a:latin typeface="Plus Jakarta Sans ExtraBold"/>
              </a:rPr>
              <a:t> </a:t>
            </a:r>
            <a:r>
              <a:rPr lang="en-US" sz="3900" dirty="0" err="1">
                <a:solidFill>
                  <a:srgbClr val="0F172A"/>
                </a:solidFill>
                <a:latin typeface="Plus Jakarta Sans ExtraBold"/>
              </a:rPr>
              <a:t>tạo</a:t>
            </a:r>
            <a:r>
              <a:rPr lang="en-US" sz="3900" dirty="0">
                <a:solidFill>
                  <a:srgbClr val="0F172A"/>
                </a:solidFill>
                <a:latin typeface="Plus Jakarta Sans ExtraBold"/>
              </a:rPr>
              <a:t> và </a:t>
            </a:r>
            <a:r>
              <a:rPr lang="en-US" sz="3900" dirty="0" err="1">
                <a:solidFill>
                  <a:srgbClr val="0F172A"/>
                </a:solidFill>
                <a:latin typeface="Plus Jakarta Sans ExtraBold"/>
              </a:rPr>
              <a:t>thời</a:t>
            </a:r>
            <a:r>
              <a:rPr lang="en-US" sz="3900" dirty="0">
                <a:solidFill>
                  <a:srgbClr val="0F172A"/>
                </a:solidFill>
                <a:latin typeface="Plus Jakarta Sans ExtraBold"/>
              </a:rPr>
              <a:t> </a:t>
            </a:r>
            <a:r>
              <a:rPr lang="en-US" sz="3900" dirty="0" err="1">
                <a:solidFill>
                  <a:srgbClr val="0F172A"/>
                </a:solidFill>
                <a:latin typeface="Plus Jakarta Sans ExtraBold"/>
              </a:rPr>
              <a:t>gian</a:t>
            </a:r>
            <a:r>
              <a:rPr lang="en-US" sz="3900" dirty="0">
                <a:solidFill>
                  <a:srgbClr val="0F172A"/>
                </a:solidFill>
                <a:latin typeface="Plus Jakarta Sans ExtraBold"/>
              </a:rPr>
              <a:t> học </a:t>
            </a:r>
            <a:r>
              <a:rPr lang="en-US" sz="3900" dirty="0" err="1">
                <a:solidFill>
                  <a:srgbClr val="0F172A"/>
                </a:solidFill>
                <a:latin typeface="Plus Jakarta Sans ExtraBold"/>
              </a:rPr>
              <a:t>tập</a:t>
            </a:r>
            <a:r>
              <a:rPr sz="3900" b="0" i="0" u="none" dirty="0">
                <a:solidFill>
                  <a:srgbClr val="0F172A"/>
                </a:solidFill>
                <a:latin typeface="Plus Jakarta Sans ExtraBold"/>
              </a:rPr>
              <a:t> (</a:t>
            </a:r>
            <a:r>
              <a:rPr sz="3900" b="0" i="0" u="none" dirty="0" err="1">
                <a:solidFill>
                  <a:srgbClr val="0F172A"/>
                </a:solidFill>
                <a:latin typeface="Plus Jakarta Sans ExtraBold"/>
              </a:rPr>
              <a:t>Điều</a:t>
            </a:r>
            <a:r>
              <a:rPr sz="3900" b="0" i="0" u="none" dirty="0">
                <a:solidFill>
                  <a:srgbClr val="0F172A"/>
                </a:solidFill>
                <a:latin typeface="Plus Jakarta Sans ExtraBold"/>
              </a:rPr>
              <a:t> 3)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62000" y="973633"/>
            <a:ext cx="10668000" cy="38100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375" y="1704975"/>
            <a:ext cx="5000625" cy="46291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90625" y="1836687"/>
            <a:ext cx="4572000" cy="155677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 dirty="0" err="1">
                <a:solidFill>
                  <a:srgbClr val="DC2626"/>
                </a:solidFill>
                <a:latin typeface="Plus Jakarta Sans ExtraBold"/>
              </a:rPr>
              <a:t>Khối</a:t>
            </a:r>
            <a:r>
              <a:rPr sz="1950" b="0" i="0" u="none" dirty="0">
                <a:solidFill>
                  <a:srgbClr val="DC2626"/>
                </a:solidFill>
                <a:latin typeface="Plus Jakarta Sans ExtraBold"/>
              </a:rPr>
              <a:t> </a:t>
            </a:r>
            <a:r>
              <a:rPr sz="1950" b="0" i="0" u="none" dirty="0" err="1">
                <a:solidFill>
                  <a:srgbClr val="DC2626"/>
                </a:solidFill>
                <a:latin typeface="Plus Jakarta Sans ExtraBold"/>
              </a:rPr>
              <a:t>lượng</a:t>
            </a:r>
            <a:r>
              <a:rPr sz="1950" b="0" i="0" u="none" dirty="0">
                <a:solidFill>
                  <a:srgbClr val="DC2626"/>
                </a:solidFill>
                <a:latin typeface="Plus Jakarta Sans ExtraBold"/>
              </a:rPr>
              <a:t> </a:t>
            </a:r>
            <a:r>
              <a:rPr sz="1950" b="0" i="0" u="none" dirty="0" err="1">
                <a:solidFill>
                  <a:srgbClr val="DC2626"/>
                </a:solidFill>
                <a:latin typeface="Plus Jakarta Sans ExtraBold"/>
              </a:rPr>
              <a:t>tối</a:t>
            </a:r>
            <a:r>
              <a:rPr sz="1950" b="0" i="0" u="none" dirty="0">
                <a:solidFill>
                  <a:srgbClr val="DC2626"/>
                </a:solidFill>
                <a:latin typeface="Plus Jakarta Sans ExtraBold"/>
              </a:rPr>
              <a:t> </a:t>
            </a:r>
            <a:r>
              <a:rPr sz="1950" b="0" i="0" u="none" dirty="0" err="1">
                <a:solidFill>
                  <a:srgbClr val="DC2626"/>
                </a:solidFill>
                <a:latin typeface="Plus Jakarta Sans ExtraBold"/>
              </a:rPr>
              <a:t>thiểu</a:t>
            </a:r>
            <a:r>
              <a:rPr sz="1950" b="0" i="0" u="none" dirty="0">
                <a:solidFill>
                  <a:srgbClr val="DC2626"/>
                </a:solidFill>
                <a:latin typeface="Plus Jakarta Sans ExtraBold"/>
              </a:rPr>
              <a:t>: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Mỗi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kỳ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phải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đăng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ký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không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ít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hơn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>
                <a:solidFill>
                  <a:srgbClr val="DC2626"/>
                </a:solidFill>
                <a:latin typeface="Plus Jakarta Sans ExtraBold"/>
              </a:rPr>
              <a:t>2/3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khối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lượng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tín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chỉ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trung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bình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của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kế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hoạch</a:t>
            </a:r>
            <a:r>
              <a:rPr lang="en-US" sz="1950" b="0" i="0" u="none" dirty="0">
                <a:solidFill>
                  <a:srgbClr val="334155"/>
                </a:solidFill>
                <a:latin typeface="Plus Jakarta Sans"/>
              </a:rPr>
              <a:t> (</a:t>
            </a:r>
            <a:r>
              <a:rPr lang="en-US" sz="1950" b="0" i="0" u="none" dirty="0" err="1">
                <a:solidFill>
                  <a:srgbClr val="334155"/>
                </a:solidFill>
                <a:latin typeface="Plus Jakarta Sans"/>
              </a:rPr>
              <a:t>tr</a:t>
            </a:r>
            <a:r>
              <a:rPr lang="en-US" sz="1950" dirty="0" err="1">
                <a:solidFill>
                  <a:srgbClr val="334155"/>
                </a:solidFill>
                <a:latin typeface="Plus Jakarta Sans"/>
              </a:rPr>
              <a:t>ừ</a:t>
            </a:r>
            <a:r>
              <a:rPr lang="en-US" sz="1950" dirty="0">
                <a:solidFill>
                  <a:srgbClr val="334155"/>
                </a:solidFill>
                <a:latin typeface="Plus Jakarta Sans"/>
              </a:rPr>
              <a:t> học </a:t>
            </a:r>
            <a:r>
              <a:rPr lang="en-US" sz="1950" dirty="0" err="1">
                <a:solidFill>
                  <a:srgbClr val="334155"/>
                </a:solidFill>
                <a:latin typeface="Plus Jakarta Sans"/>
              </a:rPr>
              <a:t>kỳ</a:t>
            </a:r>
            <a:r>
              <a:rPr lang="en-US" sz="1950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lang="en-US" sz="1950" dirty="0" err="1">
                <a:solidFill>
                  <a:srgbClr val="334155"/>
                </a:solidFill>
                <a:latin typeface="Plus Jakarta Sans"/>
              </a:rPr>
              <a:t>cuối</a:t>
            </a:r>
            <a:r>
              <a:rPr lang="en-US" sz="1950" dirty="0">
                <a:solidFill>
                  <a:srgbClr val="334155"/>
                </a:solidFill>
                <a:latin typeface="Plus Jakarta Sans"/>
              </a:rPr>
              <a:t> và TH </a:t>
            </a:r>
            <a:r>
              <a:rPr lang="en-US" sz="1950" dirty="0" err="1">
                <a:solidFill>
                  <a:srgbClr val="334155"/>
                </a:solidFill>
                <a:latin typeface="Plus Jakarta Sans"/>
              </a:rPr>
              <a:t>đặc</a:t>
            </a:r>
            <a:r>
              <a:rPr lang="en-US" sz="1950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lang="en-US" sz="1950" dirty="0" err="1">
                <a:solidFill>
                  <a:srgbClr val="334155"/>
                </a:solidFill>
                <a:latin typeface="Plus Jakarta Sans"/>
              </a:rPr>
              <a:t>biệt</a:t>
            </a:r>
            <a:r>
              <a:rPr lang="en-US" sz="1950" dirty="0">
                <a:solidFill>
                  <a:srgbClr val="334155"/>
                </a:solidFill>
                <a:latin typeface="Plus Jakarta Sans"/>
              </a:rPr>
              <a:t>)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0625" y="3291929"/>
            <a:ext cx="4572000" cy="11885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 dirty="0" err="1">
                <a:solidFill>
                  <a:srgbClr val="DC2626"/>
                </a:solidFill>
                <a:latin typeface="Plus Jakarta Sans ExtraBold"/>
              </a:rPr>
              <a:t>Khối</a:t>
            </a:r>
            <a:r>
              <a:rPr sz="1950" b="0" i="0" u="none" dirty="0">
                <a:solidFill>
                  <a:srgbClr val="DC2626"/>
                </a:solidFill>
                <a:latin typeface="Plus Jakarta Sans ExtraBold"/>
              </a:rPr>
              <a:t> </a:t>
            </a:r>
            <a:r>
              <a:rPr sz="1950" b="0" i="0" u="none" dirty="0" err="1">
                <a:solidFill>
                  <a:srgbClr val="DC2626"/>
                </a:solidFill>
                <a:latin typeface="Plus Jakarta Sans ExtraBold"/>
              </a:rPr>
              <a:t>lượng</a:t>
            </a:r>
            <a:r>
              <a:rPr sz="1950" b="0" i="0" u="none" dirty="0">
                <a:solidFill>
                  <a:srgbClr val="DC2626"/>
                </a:solidFill>
                <a:latin typeface="Plus Jakarta Sans ExtraBold"/>
              </a:rPr>
              <a:t> </a:t>
            </a:r>
            <a:r>
              <a:rPr sz="1950" b="0" i="0" u="none" dirty="0" err="1">
                <a:solidFill>
                  <a:srgbClr val="DC2626"/>
                </a:solidFill>
                <a:latin typeface="Plus Jakarta Sans ExtraBold"/>
              </a:rPr>
              <a:t>tối</a:t>
            </a:r>
            <a:r>
              <a:rPr sz="1950" b="0" i="0" u="none" dirty="0">
                <a:solidFill>
                  <a:srgbClr val="DC2626"/>
                </a:solidFill>
                <a:latin typeface="Plus Jakarta Sans ExtraBold"/>
              </a:rPr>
              <a:t> </a:t>
            </a:r>
            <a:r>
              <a:rPr sz="1950" b="0" i="0" u="none" dirty="0" err="1">
                <a:solidFill>
                  <a:srgbClr val="DC2626"/>
                </a:solidFill>
                <a:latin typeface="Plus Jakarta Sans ExtraBold"/>
              </a:rPr>
              <a:t>đa</a:t>
            </a:r>
            <a:r>
              <a:rPr sz="1950" b="0" i="0" u="none" dirty="0">
                <a:solidFill>
                  <a:srgbClr val="DC2626"/>
                </a:solidFill>
                <a:latin typeface="Plus Jakarta Sans ExtraBold"/>
              </a:rPr>
              <a:t>: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Không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vượt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quá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>
                <a:solidFill>
                  <a:srgbClr val="DC2626"/>
                </a:solidFill>
                <a:latin typeface="Plus Jakarta Sans ExtraBold"/>
              </a:rPr>
              <a:t>3/2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khối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lượng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trung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bình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(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Trừ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sinh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viên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có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học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lực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Khá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trở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lên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90625" y="4747170"/>
            <a:ext cx="4572000" cy="11885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 dirty="0" err="1">
                <a:solidFill>
                  <a:srgbClr val="DC2626"/>
                </a:solidFill>
                <a:latin typeface="Plus Jakarta Sans ExtraBold"/>
              </a:rPr>
              <a:t>Tính</a:t>
            </a:r>
            <a:r>
              <a:rPr sz="1950" b="0" i="0" u="none" dirty="0">
                <a:solidFill>
                  <a:srgbClr val="DC2626"/>
                </a:solidFill>
                <a:latin typeface="Plus Jakarta Sans ExtraBold"/>
              </a:rPr>
              <a:t> </a:t>
            </a:r>
            <a:r>
              <a:rPr sz="1950" b="0" i="0" u="none" dirty="0" err="1">
                <a:solidFill>
                  <a:srgbClr val="DC2626"/>
                </a:solidFill>
                <a:latin typeface="Plus Jakarta Sans ExtraBold"/>
              </a:rPr>
              <a:t>chủ</a:t>
            </a:r>
            <a:r>
              <a:rPr sz="1950" b="0" i="0" u="none" dirty="0">
                <a:solidFill>
                  <a:srgbClr val="DC2626"/>
                </a:solidFill>
                <a:latin typeface="Plus Jakarta Sans ExtraBold"/>
              </a:rPr>
              <a:t> </a:t>
            </a:r>
            <a:r>
              <a:rPr sz="1950" b="0" i="0" u="none" dirty="0" err="1">
                <a:solidFill>
                  <a:srgbClr val="DC2626"/>
                </a:solidFill>
                <a:latin typeface="Plus Jakarta Sans ExtraBold"/>
              </a:rPr>
              <a:t>động</a:t>
            </a:r>
            <a:r>
              <a:rPr sz="1950" b="0" i="0" u="none" dirty="0">
                <a:solidFill>
                  <a:srgbClr val="DC2626"/>
                </a:solidFill>
                <a:latin typeface="Plus Jakarta Sans ExtraBold"/>
              </a:rPr>
              <a:t>: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Sinh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viên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tự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chịu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trách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nhiệm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đăng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ký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đúng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lịch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trên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hệ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thống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phần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mềm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của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Trường.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8900" y="1714500"/>
            <a:ext cx="4981575" cy="4572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57250" y="1836687"/>
            <a:ext cx="1524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>
                <a:solidFill>
                  <a:srgbClr val="DC2626"/>
                </a:solidFill>
                <a:latin typeface="Plus Jakarta Sans"/>
              </a:rPr>
              <a:t>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7250" y="3291929"/>
            <a:ext cx="1524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>
                <a:solidFill>
                  <a:srgbClr val="DC2626"/>
                </a:solidFill>
                <a:latin typeface="Plus Jakarta Sans"/>
              </a:rPr>
              <a:t>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7250" y="4747170"/>
            <a:ext cx="1524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>
                <a:solidFill>
                  <a:srgbClr val="DC2626"/>
                </a:solidFill>
                <a:latin typeface="Plus Jakarta Sans"/>
              </a:rPr>
              <a:t>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523875"/>
            <a:ext cx="11201400" cy="6033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875"/>
              </a:lnSpc>
            </a:pPr>
            <a:r>
              <a:rPr lang="en-US" sz="3900" dirty="0" err="1">
                <a:solidFill>
                  <a:srgbClr val="0F172A"/>
                </a:solidFill>
                <a:latin typeface="Plus Jakarta Sans ExtraBold"/>
              </a:rPr>
              <a:t>Tổ</a:t>
            </a:r>
            <a:r>
              <a:rPr lang="en-US" sz="3900" dirty="0">
                <a:solidFill>
                  <a:srgbClr val="0F172A"/>
                </a:solidFill>
                <a:latin typeface="Plus Jakarta Sans ExtraBold"/>
              </a:rPr>
              <a:t> </a:t>
            </a:r>
            <a:r>
              <a:rPr lang="en-US" sz="3900" dirty="0" err="1">
                <a:solidFill>
                  <a:srgbClr val="0F172A"/>
                </a:solidFill>
                <a:latin typeface="Plus Jakarta Sans ExtraBold"/>
              </a:rPr>
              <a:t>chức</a:t>
            </a:r>
            <a:r>
              <a:rPr sz="3900" b="0" i="0" u="none" dirty="0">
                <a:solidFill>
                  <a:srgbClr val="0F172A"/>
                </a:solidFill>
                <a:latin typeface="Plus Jakarta Sans ExtraBold"/>
              </a:rPr>
              <a:t> </a:t>
            </a:r>
            <a:r>
              <a:rPr sz="3900" b="0" i="0" u="none" dirty="0" err="1">
                <a:solidFill>
                  <a:srgbClr val="0F172A"/>
                </a:solidFill>
                <a:latin typeface="Plus Jakarta Sans ExtraBold"/>
              </a:rPr>
              <a:t>Đăng</a:t>
            </a:r>
            <a:r>
              <a:rPr sz="3900" b="0" i="0" u="none" dirty="0">
                <a:solidFill>
                  <a:srgbClr val="0F172A"/>
                </a:solidFill>
                <a:latin typeface="Plus Jakarta Sans ExtraBold"/>
              </a:rPr>
              <a:t> </a:t>
            </a:r>
            <a:r>
              <a:rPr sz="3900" b="0" i="0" u="none" dirty="0" err="1">
                <a:solidFill>
                  <a:srgbClr val="0F172A"/>
                </a:solidFill>
                <a:latin typeface="Plus Jakarta Sans ExtraBold"/>
              </a:rPr>
              <a:t>Ký</a:t>
            </a:r>
            <a:r>
              <a:rPr sz="3900" b="0" i="0" u="none" dirty="0">
                <a:solidFill>
                  <a:srgbClr val="0F172A"/>
                </a:solidFill>
                <a:latin typeface="Plus Jakarta Sans ExtraBold"/>
              </a:rPr>
              <a:t> Học </a:t>
            </a:r>
            <a:r>
              <a:rPr sz="3900" b="0" i="0" u="none" dirty="0" err="1">
                <a:solidFill>
                  <a:srgbClr val="0F172A"/>
                </a:solidFill>
                <a:latin typeface="Plus Jakarta Sans ExtraBold"/>
              </a:rPr>
              <a:t>Tập</a:t>
            </a:r>
            <a:r>
              <a:rPr sz="3900" b="0" i="0" u="none" dirty="0">
                <a:solidFill>
                  <a:srgbClr val="0F172A"/>
                </a:solidFill>
                <a:latin typeface="Plus Jakarta Sans ExtraBold"/>
              </a:rPr>
              <a:t> (</a:t>
            </a:r>
            <a:r>
              <a:rPr sz="3900" b="0" i="0" u="none" dirty="0" err="1">
                <a:solidFill>
                  <a:srgbClr val="0F172A"/>
                </a:solidFill>
                <a:latin typeface="Plus Jakarta Sans ExtraBold"/>
              </a:rPr>
              <a:t>Điều</a:t>
            </a:r>
            <a:r>
              <a:rPr sz="3900" b="0" i="0" u="none" dirty="0">
                <a:solidFill>
                  <a:srgbClr val="0F172A"/>
                </a:solidFill>
                <a:latin typeface="Plus Jakarta Sans ExtraBold"/>
              </a:rPr>
              <a:t> 9)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62000" y="1285875"/>
            <a:ext cx="10668000" cy="38100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5300" y="1581150"/>
            <a:ext cx="11201400" cy="2857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7500"/>
              </a:lnSpc>
            </a:pPr>
            <a:r>
              <a:rPr sz="6000" b="0" i="0" u="none">
                <a:solidFill>
                  <a:srgbClr val="0F172A"/>
                </a:solidFill>
                <a:latin typeface="Plus Jakarta Sans ExtraBold"/>
              </a:rPr>
              <a:t>PHẦN 2:</a:t>
            </a:r>
            <a:r>
              <a:t>
</a:t>
            </a:r>
            <a:r>
              <a:rPr sz="6000" b="0" i="0" u="none">
                <a:solidFill>
                  <a:srgbClr val="0F172A"/>
                </a:solidFill>
                <a:latin typeface="Plus Jakarta Sans ExtraBold"/>
              </a:rPr>
              <a:t> ĐÁNH GIÁ &amp; XẾP LOẠI KẾT QUẢ</a:t>
            </a:r>
          </a:p>
        </p:txBody>
      </p:sp>
      <p:sp>
        <p:nvSpPr>
          <p:cNvPr id="4" name="Rectangle 3"/>
          <p:cNvSpPr/>
          <p:nvPr/>
        </p:nvSpPr>
        <p:spPr>
          <a:xfrm>
            <a:off x="4905375" y="4819650"/>
            <a:ext cx="2381250" cy="76200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416099"/>
            <a:ext cx="5000625" cy="52069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375" y="1945630"/>
            <a:ext cx="5000625" cy="414783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47035" y="1854249"/>
            <a:ext cx="4430553" cy="39414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187"/>
              </a:lnSpc>
            </a:pPr>
            <a:r>
              <a:rPr sz="2550" b="0" i="0" u="none" dirty="0" err="1">
                <a:solidFill>
                  <a:srgbClr val="FF0000"/>
                </a:solidFill>
                <a:latin typeface="Plus Jakarta Sans ExtraBold"/>
              </a:rPr>
              <a:t>Điểm</a:t>
            </a:r>
            <a:r>
              <a:rPr sz="2550" b="0" i="0" u="none" dirty="0">
                <a:solidFill>
                  <a:srgbClr val="FF0000"/>
                </a:solidFill>
                <a:latin typeface="Plus Jakarta Sans ExtraBold"/>
              </a:rPr>
              <a:t> </a:t>
            </a:r>
            <a:r>
              <a:rPr sz="2550" b="0" i="0" u="none" dirty="0" err="1">
                <a:solidFill>
                  <a:srgbClr val="FF0000"/>
                </a:solidFill>
                <a:latin typeface="Plus Jakarta Sans ExtraBold"/>
              </a:rPr>
              <a:t>Thành</a:t>
            </a:r>
            <a:r>
              <a:rPr sz="2550" b="0" i="0" u="none" dirty="0">
                <a:solidFill>
                  <a:srgbClr val="FF0000"/>
                </a:solidFill>
                <a:latin typeface="Plus Jakarta Sans ExtraBold"/>
              </a:rPr>
              <a:t> </a:t>
            </a:r>
            <a:r>
              <a:rPr sz="2550" b="0" i="0" u="none" dirty="0" err="1">
                <a:solidFill>
                  <a:srgbClr val="FF0000"/>
                </a:solidFill>
                <a:latin typeface="Plus Jakarta Sans ExtraBold"/>
              </a:rPr>
              <a:t>Phần</a:t>
            </a:r>
            <a:endParaRPr sz="2550" b="0" i="0" u="none" dirty="0">
              <a:solidFill>
                <a:srgbClr val="FF0000"/>
              </a:solidFill>
              <a:latin typeface="Plus Jakarta Sans ExtraBold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52525" y="2401937"/>
            <a:ext cx="4219575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714410" y="2383780"/>
            <a:ext cx="4430553" cy="39414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187"/>
              </a:lnSpc>
            </a:pPr>
            <a:r>
              <a:rPr sz="2550" b="0" i="0" u="none" dirty="0">
                <a:solidFill>
                  <a:srgbClr val="FF0000"/>
                </a:solidFill>
                <a:latin typeface="Plus Jakarta Sans ExtraBold"/>
              </a:rPr>
              <a:t>Học </a:t>
            </a:r>
            <a:r>
              <a:rPr sz="2550" b="0" i="0" u="none" dirty="0" err="1">
                <a:solidFill>
                  <a:srgbClr val="FF0000"/>
                </a:solidFill>
                <a:latin typeface="Plus Jakarta Sans ExtraBold"/>
              </a:rPr>
              <a:t>Lại</a:t>
            </a:r>
            <a:r>
              <a:rPr sz="2550" b="0" i="0" u="none" dirty="0">
                <a:solidFill>
                  <a:srgbClr val="FF0000"/>
                </a:solidFill>
                <a:latin typeface="Plus Jakarta Sans ExtraBold"/>
              </a:rPr>
              <a:t> &amp; </a:t>
            </a:r>
            <a:r>
              <a:rPr sz="2550" b="0" i="0" u="none" dirty="0" err="1">
                <a:solidFill>
                  <a:srgbClr val="FF0000"/>
                </a:solidFill>
                <a:latin typeface="Plus Jakarta Sans ExtraBold"/>
              </a:rPr>
              <a:t>Cải</a:t>
            </a:r>
            <a:r>
              <a:rPr sz="2550" b="0" i="0" u="none" dirty="0">
                <a:solidFill>
                  <a:srgbClr val="FF0000"/>
                </a:solidFill>
                <a:latin typeface="Plus Jakarta Sans ExtraBold"/>
              </a:rPr>
              <a:t> </a:t>
            </a:r>
            <a:r>
              <a:rPr sz="2550" b="0" i="0" u="none" dirty="0" err="1">
                <a:solidFill>
                  <a:srgbClr val="FF0000"/>
                </a:solidFill>
                <a:latin typeface="Plus Jakarta Sans ExtraBold"/>
              </a:rPr>
              <a:t>Thiện</a:t>
            </a:r>
            <a:endParaRPr sz="2550" b="0" i="0" u="none" dirty="0">
              <a:solidFill>
                <a:srgbClr val="FF0000"/>
              </a:solidFill>
              <a:latin typeface="Plus Jakarta Sans ExtraBold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819900" y="2931467"/>
            <a:ext cx="4219575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581150" y="2452917"/>
            <a:ext cx="3790950" cy="11592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Mỗi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học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phần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được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đánh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giá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qua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tối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thiểu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>
                <a:solidFill>
                  <a:srgbClr val="DC2626"/>
                </a:solidFill>
                <a:latin typeface="Plus Jakarta Sans ExtraBold"/>
              </a:rPr>
              <a:t>3 </a:t>
            </a:r>
            <a:r>
              <a:rPr sz="1950" b="0" i="0" u="none" dirty="0" err="1">
                <a:solidFill>
                  <a:srgbClr val="DC2626"/>
                </a:solidFill>
                <a:latin typeface="Plus Jakarta Sans ExtraBold"/>
              </a:rPr>
              <a:t>điểm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thành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phần</a:t>
            </a:r>
            <a:r>
              <a:rPr lang="en-US" sz="1950" dirty="0">
                <a:solidFill>
                  <a:srgbClr val="334155"/>
                </a:solidFill>
                <a:latin typeface="Plus Jakarta Sans"/>
              </a:rPr>
              <a:t> ( </a:t>
            </a:r>
            <a:r>
              <a:rPr lang="en-US" sz="1950" dirty="0" err="1">
                <a:solidFill>
                  <a:srgbClr val="334155"/>
                </a:solidFill>
                <a:latin typeface="Plus Jakarta Sans"/>
              </a:rPr>
              <a:t>trừ</a:t>
            </a:r>
            <a:r>
              <a:rPr lang="en-US" sz="1950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lang="en-US" sz="1950" dirty="0" err="1">
                <a:solidFill>
                  <a:srgbClr val="334155"/>
                </a:solidFill>
                <a:latin typeface="Plus Jakarta Sans"/>
              </a:rPr>
              <a:t>môn</a:t>
            </a:r>
            <a:r>
              <a:rPr lang="en-US" sz="1950" dirty="0">
                <a:solidFill>
                  <a:srgbClr val="334155"/>
                </a:solidFill>
                <a:latin typeface="Plus Jakarta Sans"/>
              </a:rPr>
              <a:t> &lt;</a:t>
            </a:r>
            <a:r>
              <a:rPr lang="en-US" sz="1950" dirty="0" err="1">
                <a:solidFill>
                  <a:srgbClr val="334155"/>
                </a:solidFill>
                <a:latin typeface="Plus Jakarta Sans"/>
              </a:rPr>
              <a:t>2tc</a:t>
            </a:r>
            <a:r>
              <a:rPr lang="en-US" sz="1950" dirty="0">
                <a:solidFill>
                  <a:srgbClr val="334155"/>
                </a:solidFill>
                <a:latin typeface="Plus Jakarta Sans"/>
              </a:rPr>
              <a:t>  </a:t>
            </a:r>
            <a:r>
              <a:rPr lang="en-US" sz="1950" dirty="0" err="1">
                <a:solidFill>
                  <a:srgbClr val="334155"/>
                </a:solidFill>
                <a:latin typeface="Plus Jakarta Sans"/>
              </a:rPr>
              <a:t>hoặc</a:t>
            </a:r>
            <a:r>
              <a:rPr lang="en-US" sz="1950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lang="en-US" sz="1950" dirty="0" err="1">
                <a:solidFill>
                  <a:srgbClr val="334155"/>
                </a:solidFill>
                <a:latin typeface="Plus Jakarta Sans"/>
              </a:rPr>
              <a:t>HPTN</a:t>
            </a:r>
            <a:r>
              <a:rPr lang="en-US" sz="1950" dirty="0">
                <a:solidFill>
                  <a:srgbClr val="334155"/>
                </a:solidFill>
                <a:latin typeface="Plus Jakarta Sans"/>
              </a:rPr>
              <a:t>)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81150" y="3718173"/>
            <a:ext cx="3790950" cy="792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Điểm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thi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cuối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kỳ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chiếm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trọng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số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tối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thiểu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>
                <a:solidFill>
                  <a:srgbClr val="DC2626"/>
                </a:solidFill>
                <a:latin typeface="Plus Jakarta Sans ExtraBold"/>
              </a:rPr>
              <a:t>50%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81150" y="4777233"/>
            <a:ext cx="3790950" cy="11885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>
                <a:solidFill>
                  <a:srgbClr val="334155"/>
                </a:solidFill>
                <a:latin typeface="Plus Jakarta Sans"/>
              </a:rPr>
              <a:t>Sinh viên vắng thi cuối kỳ không có lý do chính đáng sẽ nhận </a:t>
            </a:r>
            <a:r>
              <a:rPr sz="1950" b="0" i="0" u="none">
                <a:solidFill>
                  <a:srgbClr val="DC2626"/>
                </a:solidFill>
                <a:latin typeface="Plus Jakarta Sans ExtraBold"/>
              </a:rPr>
              <a:t>điểm 0</a:t>
            </a:r>
            <a:r>
              <a:rPr sz="1950" b="0" i="0" u="none">
                <a:solidFill>
                  <a:srgbClr val="334155"/>
                </a:solidFill>
                <a:latin typeface="Plus Jakarta Sans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48525" y="3188642"/>
            <a:ext cx="3790950" cy="792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Sinh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viên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có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học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phần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bị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DC2626"/>
                </a:solidFill>
                <a:latin typeface="Plus Jakarta Sans ExtraBold"/>
              </a:rPr>
              <a:t>điểm</a:t>
            </a:r>
            <a:r>
              <a:rPr sz="1950" b="0" i="0" u="none" dirty="0">
                <a:solidFill>
                  <a:srgbClr val="DC2626"/>
                </a:solidFill>
                <a:latin typeface="Plus Jakarta Sans ExtraBold"/>
              </a:rPr>
              <a:t> F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bắt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buộc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phải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đăng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ký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học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lại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48525" y="4247703"/>
            <a:ext cx="3790950" cy="11885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>
                <a:solidFill>
                  <a:srgbClr val="334155"/>
                </a:solidFill>
                <a:latin typeface="Plus Jakarta Sans"/>
              </a:rPr>
              <a:t>Sinh viên đã đạt học phần được phép đăng ký </a:t>
            </a:r>
            <a:r>
              <a:rPr sz="1950" b="0" i="0" u="none">
                <a:solidFill>
                  <a:srgbClr val="DC2626"/>
                </a:solidFill>
                <a:latin typeface="Plus Jakarta Sans ExtraBold"/>
              </a:rPr>
              <a:t>học cải thiện điểm</a:t>
            </a:r>
            <a:r>
              <a:rPr sz="1950" b="0" i="0" u="none">
                <a:solidFill>
                  <a:srgbClr val="334155"/>
                </a:solidFill>
                <a:latin typeface="Plus Jakarta Sans"/>
              </a:rPr>
              <a:t> theo quy định của Trường.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47775" y="2659112"/>
            <a:ext cx="1524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>
                <a:solidFill>
                  <a:srgbClr val="DC2626"/>
                </a:solidFill>
                <a:latin typeface="Plus Jakarta Sans"/>
              </a:rPr>
              <a:t>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47775" y="3718173"/>
            <a:ext cx="1524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>
                <a:solidFill>
                  <a:srgbClr val="DC2626"/>
                </a:solidFill>
                <a:latin typeface="Plus Jakarta Sans"/>
              </a:rPr>
              <a:t>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47775" y="4777233"/>
            <a:ext cx="1524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>
                <a:solidFill>
                  <a:srgbClr val="DC2626"/>
                </a:solidFill>
                <a:latin typeface="Plus Jakarta Sans"/>
              </a:rPr>
              <a:t>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15150" y="3188642"/>
            <a:ext cx="1524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>
                <a:solidFill>
                  <a:srgbClr val="DC2626"/>
                </a:solidFill>
                <a:latin typeface="Plus Jakarta Sans"/>
              </a:rPr>
              <a:t>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15150" y="4247703"/>
            <a:ext cx="1524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>
                <a:solidFill>
                  <a:srgbClr val="DC2626"/>
                </a:solidFill>
                <a:latin typeface="Plus Jakarta Sans"/>
              </a:rPr>
              <a:t>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2000" y="234999"/>
            <a:ext cx="11201400" cy="657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875"/>
              </a:lnSpc>
            </a:pPr>
            <a:r>
              <a:rPr sz="3900" b="0" i="0" u="none">
                <a:solidFill>
                  <a:srgbClr val="0F172A"/>
                </a:solidFill>
                <a:latin typeface="Plus Jakarta Sans ExtraBold"/>
              </a:rPr>
              <a:t>Quy Định Tính Điểm Học Phần (Điều 12)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62000" y="996999"/>
            <a:ext cx="10668000" cy="38100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375" y="1704975"/>
            <a:ext cx="5000625" cy="46291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90625" y="1638597"/>
            <a:ext cx="4572000" cy="11885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>
                <a:solidFill>
                  <a:srgbClr val="DC2626"/>
                </a:solidFill>
                <a:latin typeface="Plus Jakarta Sans ExtraBold"/>
              </a:rPr>
              <a:t>Tính Điểm Học Phần:</a:t>
            </a:r>
            <a:r>
              <a:rPr sz="1950" b="0" i="0" u="none">
                <a:solidFill>
                  <a:srgbClr val="334155"/>
                </a:solidFill>
                <a:latin typeface="Plus Jakarta Sans"/>
              </a:rPr>
              <a:t> Tổng các điểm thành phần nhân với trọng số tương ứng, làm tròn đến phần trăm.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0625" y="3093839"/>
            <a:ext cx="4572000" cy="15847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>
                <a:solidFill>
                  <a:srgbClr val="DC2626"/>
                </a:solidFill>
                <a:latin typeface="Plus Jakarta Sans ExtraBold"/>
              </a:rPr>
              <a:t>Xếp Loại Theo Học Kỳ/Năm:</a:t>
            </a:r>
            <a:r>
              <a:rPr sz="1950" b="0" i="0" u="none">
                <a:solidFill>
                  <a:srgbClr val="334155"/>
                </a:solidFill>
                <a:latin typeface="Plus Jakarta Sans"/>
              </a:rPr>
              <a:t> Dựa trên Điểm trung bình học kỳ, Điểm trung bình năm học, hoặc </a:t>
            </a:r>
            <a:r>
              <a:rPr sz="1950" b="0" i="0" u="none">
                <a:solidFill>
                  <a:srgbClr val="DC2626"/>
                </a:solidFill>
                <a:latin typeface="Plus Jakarta Sans ExtraBold"/>
              </a:rPr>
              <a:t>Điểm trung bình chung tích lũy</a:t>
            </a:r>
            <a:r>
              <a:rPr sz="1950" b="0" i="0" u="none">
                <a:solidFill>
                  <a:srgbClr val="334155"/>
                </a:solidFill>
                <a:latin typeface="Plus Jakarta Sans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90625" y="4945260"/>
            <a:ext cx="4572000" cy="7616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 dirty="0">
                <a:solidFill>
                  <a:srgbClr val="DC2626"/>
                </a:solidFill>
                <a:latin typeface="Plus Jakarta Sans ExtraBold"/>
              </a:rPr>
              <a:t>Phân </a:t>
            </a:r>
            <a:r>
              <a:rPr sz="1950" b="0" i="0" u="none" dirty="0" err="1">
                <a:solidFill>
                  <a:srgbClr val="DC2626"/>
                </a:solidFill>
                <a:latin typeface="Plus Jakarta Sans ExtraBold"/>
              </a:rPr>
              <a:t>Loại</a:t>
            </a:r>
            <a:r>
              <a:rPr sz="1950" b="0" i="0" u="none" dirty="0">
                <a:solidFill>
                  <a:srgbClr val="DC2626"/>
                </a:solidFill>
                <a:latin typeface="Plus Jakarta Sans ExtraBold"/>
              </a:rPr>
              <a:t>: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Điểm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chữ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A B C D (</a:t>
            </a:r>
            <a:r>
              <a:rPr lang="en-US" sz="1950" dirty="0" err="1">
                <a:solidFill>
                  <a:srgbClr val="334155"/>
                </a:solidFill>
                <a:latin typeface="Plus Jakarta Sans"/>
              </a:rPr>
              <a:t>Hệ</a:t>
            </a:r>
            <a:r>
              <a:rPr lang="en-US" sz="1950" dirty="0">
                <a:solidFill>
                  <a:srgbClr val="334155"/>
                </a:solidFill>
                <a:latin typeface="Plus Jakarta Sans"/>
              </a:rPr>
              <a:t> 4.0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)</a:t>
            </a:r>
            <a:r>
              <a:rPr lang="en-US"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lang="en-US" sz="1950" b="0" i="0" u="none" dirty="0" err="1">
                <a:solidFill>
                  <a:srgbClr val="334155"/>
                </a:solidFill>
                <a:latin typeface="Plus Jakarta Sans"/>
              </a:rPr>
              <a:t>Điểm</a:t>
            </a:r>
            <a:r>
              <a:rPr lang="en-US"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lang="en-US" sz="1950" b="0" i="0" u="none" dirty="0" err="1">
                <a:solidFill>
                  <a:srgbClr val="334155"/>
                </a:solidFill>
                <a:latin typeface="Plus Jakarta Sans"/>
              </a:rPr>
              <a:t>số</a:t>
            </a:r>
            <a:r>
              <a:rPr lang="en-US" sz="1950" b="0" i="0" u="none" dirty="0">
                <a:solidFill>
                  <a:srgbClr val="334155"/>
                </a:solidFill>
                <a:latin typeface="Plus Jakarta Sans"/>
              </a:rPr>
              <a:t> (</a:t>
            </a:r>
            <a:r>
              <a:rPr lang="en-US" sz="1950" b="0" i="0" u="none" dirty="0" err="1">
                <a:solidFill>
                  <a:srgbClr val="334155"/>
                </a:solidFill>
                <a:latin typeface="Plus Jakarta Sans"/>
              </a:rPr>
              <a:t>Hệ</a:t>
            </a:r>
            <a:r>
              <a:rPr lang="en-US" sz="1950" b="0" i="0" u="none" dirty="0">
                <a:solidFill>
                  <a:srgbClr val="334155"/>
                </a:solidFill>
                <a:latin typeface="Plus Jakarta Sans"/>
              </a:rPr>
              <a:t> 10.0)</a:t>
            </a:r>
            <a:endParaRPr sz="1950" b="0" i="0" u="none" dirty="0">
              <a:solidFill>
                <a:srgbClr val="334155"/>
              </a:solidFill>
              <a:latin typeface="Plus Jakarta Sans"/>
            </a:endParaRP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8900" y="1714500"/>
            <a:ext cx="4981575" cy="4572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57250" y="1638597"/>
            <a:ext cx="1524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>
                <a:solidFill>
                  <a:srgbClr val="DC2626"/>
                </a:solidFill>
                <a:latin typeface="Plus Jakarta Sans"/>
              </a:rPr>
              <a:t>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7250" y="3093839"/>
            <a:ext cx="1524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>
                <a:solidFill>
                  <a:srgbClr val="DC2626"/>
                </a:solidFill>
                <a:latin typeface="Plus Jakarta Sans"/>
              </a:rPr>
              <a:t>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7250" y="4945260"/>
            <a:ext cx="1524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>
                <a:solidFill>
                  <a:srgbClr val="DC2626"/>
                </a:solidFill>
                <a:latin typeface="Plus Jakarta Sans"/>
              </a:rPr>
              <a:t>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457497"/>
            <a:ext cx="11201400" cy="657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875"/>
              </a:lnSpc>
            </a:pPr>
            <a:r>
              <a:rPr sz="3900" b="0" i="0" u="none">
                <a:solidFill>
                  <a:srgbClr val="0F172A"/>
                </a:solidFill>
                <a:latin typeface="Plus Jakarta Sans ExtraBold"/>
              </a:rPr>
              <a:t>Tính Điểm &amp; Xếp Loại (Điều 12, 13)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62000" y="1219497"/>
            <a:ext cx="10668000" cy="38100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7296685"/>
              </p:ext>
            </p:extLst>
          </p:nvPr>
        </p:nvGraphicFramePr>
        <p:xfrm>
          <a:off x="1024222" y="1075410"/>
          <a:ext cx="10405778" cy="55948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18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904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99271">
                <a:tc>
                  <a:txBody>
                    <a:bodyPr/>
                    <a:lstStyle/>
                    <a:p>
                      <a:pPr algn="ctr"/>
                      <a:r>
                        <a:rPr lang="en-US" sz="2100" b="0" i="0" u="none" dirty="0" err="1">
                          <a:solidFill>
                            <a:srgbClr val="0F172A"/>
                          </a:solidFill>
                          <a:latin typeface="Plus Jakarta Sans ExtraBold"/>
                        </a:rPr>
                        <a:t>Hệ</a:t>
                      </a:r>
                      <a:r>
                        <a:rPr lang="en-US" sz="2100" b="0" i="0" u="none" dirty="0">
                          <a:solidFill>
                            <a:srgbClr val="0F172A"/>
                          </a:solidFill>
                          <a:latin typeface="Plus Jakarta Sans ExtraBold"/>
                        </a:rPr>
                        <a:t> 10</a:t>
                      </a:r>
                      <a:endParaRPr sz="2100" b="0" i="0" u="none" dirty="0">
                        <a:solidFill>
                          <a:srgbClr val="0F172A"/>
                        </a:solidFill>
                        <a:latin typeface="Plus Jakarta Sans ExtraBold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100" b="0" i="0" u="none">
                          <a:solidFill>
                            <a:srgbClr val="0F172A"/>
                          </a:solidFill>
                          <a:latin typeface="Plus Jakarta Sans ExtraBold"/>
                        </a:rPr>
                        <a:t>Hệ 4.0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100" b="0" i="0" u="none">
                          <a:solidFill>
                            <a:srgbClr val="0F172A"/>
                          </a:solidFill>
                          <a:latin typeface="Plus Jakarta Sans ExtraBold"/>
                        </a:rPr>
                        <a:t>Xếp Loại Tích Lũy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9271">
                <a:tc>
                  <a:txBody>
                    <a:bodyPr/>
                    <a:lstStyle/>
                    <a:p>
                      <a:pPr algn="ctr"/>
                      <a:r>
                        <a:rPr lang="en-US" sz="1950" b="1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9.00-10.00</a:t>
                      </a:r>
                      <a:endParaRPr sz="1950" b="1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95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3.60 - 4.00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950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Loại Xuất sắc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9271">
                <a:tc>
                  <a:txBody>
                    <a:bodyPr/>
                    <a:lstStyle/>
                    <a:p>
                      <a:pPr algn="ctr"/>
                      <a:r>
                        <a:rPr lang="en-US" sz="1950" b="1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8.00-8.99</a:t>
                      </a:r>
                      <a:endParaRPr sz="1950" b="1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950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3.20 - 3.59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950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Loại Giỏi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9271">
                <a:tc>
                  <a:txBody>
                    <a:bodyPr/>
                    <a:lstStyle/>
                    <a:p>
                      <a:pPr algn="ctr"/>
                      <a:r>
                        <a:rPr lang="en-US" sz="1950" b="1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7.00-7.99</a:t>
                      </a:r>
                      <a:endParaRPr sz="1950" b="1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95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2.50 - 3.19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950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Loại Khá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9271">
                <a:tc>
                  <a:txBody>
                    <a:bodyPr/>
                    <a:lstStyle/>
                    <a:p>
                      <a:pPr algn="ctr"/>
                      <a:r>
                        <a:rPr lang="en-US" sz="1950" b="1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5.00-6.99</a:t>
                      </a:r>
                      <a:endParaRPr sz="1950" b="1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950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2.00 - 2.49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950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Loại Trung bình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9271">
                <a:tc>
                  <a:txBody>
                    <a:bodyPr/>
                    <a:lstStyle/>
                    <a:p>
                      <a:pPr algn="ctr"/>
                      <a:r>
                        <a:rPr lang="en-US" sz="1950" b="1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4.00-4.99</a:t>
                      </a:r>
                      <a:endParaRPr sz="1950" b="1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5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1.00-1.99</a:t>
                      </a:r>
                      <a:endParaRPr sz="1950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950" b="1" i="0" u="none" dirty="0" err="1">
                          <a:solidFill>
                            <a:srgbClr val="334155"/>
                          </a:solidFill>
                          <a:latin typeface="Plus Jakarta Sans"/>
                        </a:rPr>
                        <a:t>Yếu</a:t>
                      </a:r>
                      <a:endParaRPr sz="1950" b="1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99271">
                <a:tc>
                  <a:txBody>
                    <a:bodyPr/>
                    <a:lstStyle/>
                    <a:p>
                      <a:pPr algn="ctr"/>
                      <a:r>
                        <a:rPr lang="en-US" sz="1950" b="1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&lt;4.00</a:t>
                      </a:r>
                      <a:endParaRPr sz="1950" b="1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5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&lt;1.00</a:t>
                      </a:r>
                      <a:endParaRPr sz="1950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50" b="1" i="0" u="none" dirty="0" err="1">
                          <a:solidFill>
                            <a:srgbClr val="334155"/>
                          </a:solidFill>
                          <a:latin typeface="Plus Jakarta Sans"/>
                        </a:rPr>
                        <a:t>kém</a:t>
                      </a:r>
                      <a:endParaRPr sz="1950" b="1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9791363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038225" y="2108894"/>
            <a:ext cx="2383482" cy="19050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3421707" y="2108894"/>
            <a:ext cx="2394793" cy="19050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816500" y="2108894"/>
            <a:ext cx="5337274" cy="19050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038225" y="3061394"/>
            <a:ext cx="238348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3421707" y="3061394"/>
            <a:ext cx="239479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816500" y="3061394"/>
            <a:ext cx="533727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1038225" y="4004369"/>
            <a:ext cx="238348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3421707" y="4004369"/>
            <a:ext cx="239479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816500" y="4004369"/>
            <a:ext cx="533727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1038225" y="4947344"/>
            <a:ext cx="238348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3421707" y="4947344"/>
            <a:ext cx="239479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5816500" y="4947344"/>
            <a:ext cx="533727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1038225" y="5890319"/>
            <a:ext cx="238348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3421707" y="5890319"/>
            <a:ext cx="239479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5816500" y="5890319"/>
            <a:ext cx="533727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62000" y="15329"/>
            <a:ext cx="11201400" cy="657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875"/>
              </a:lnSpc>
            </a:pPr>
            <a:r>
              <a:rPr sz="3900" b="0" i="0" u="none">
                <a:solidFill>
                  <a:srgbClr val="0F172A"/>
                </a:solidFill>
                <a:latin typeface="Plus Jakarta Sans ExtraBold"/>
              </a:rPr>
              <a:t>Thang Điểm &amp; Phân Loại Tích Lũy (Điều 13)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62000" y="777329"/>
            <a:ext cx="10668000" cy="38100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5300" y="1581150"/>
            <a:ext cx="11201400" cy="2857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7500"/>
              </a:lnSpc>
            </a:pPr>
            <a:r>
              <a:rPr sz="6000" b="0" i="0" u="none">
                <a:solidFill>
                  <a:srgbClr val="0F172A"/>
                </a:solidFill>
                <a:latin typeface="Plus Jakarta Sans ExtraBold"/>
              </a:rPr>
              <a:t>PHẦN 3:</a:t>
            </a:r>
            <a:r>
              <a:t>
</a:t>
            </a:r>
            <a:r>
              <a:rPr sz="6000" b="0" i="0" u="none">
                <a:solidFill>
                  <a:srgbClr val="0F172A"/>
                </a:solidFill>
                <a:latin typeface="Plus Jakarta Sans ExtraBold"/>
              </a:rPr>
              <a:t> QUYỀN LỢI CHÍNH ĐÁNG CỦA SINH VIÊN</a:t>
            </a:r>
          </a:p>
        </p:txBody>
      </p:sp>
      <p:sp>
        <p:nvSpPr>
          <p:cNvPr id="4" name="Rectangle 3"/>
          <p:cNvSpPr/>
          <p:nvPr/>
        </p:nvSpPr>
        <p:spPr>
          <a:xfrm>
            <a:off x="4905375" y="4819650"/>
            <a:ext cx="2381250" cy="76200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106983"/>
            <a:ext cx="3302049" cy="582513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5049" y="1106983"/>
            <a:ext cx="3302049" cy="5825132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8099" y="1106983"/>
            <a:ext cx="3302049" cy="58251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39481" y="3545383"/>
            <a:ext cx="2947087" cy="2968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37"/>
              </a:lnSpc>
            </a:pPr>
            <a:r>
              <a:rPr sz="1950" b="0" i="0" u="none" dirty="0" err="1">
                <a:solidFill>
                  <a:srgbClr val="FF0000"/>
                </a:solidFill>
                <a:latin typeface="Plus Jakarta Sans ExtraBold"/>
              </a:rPr>
              <a:t>Chuyển</a:t>
            </a:r>
            <a:r>
              <a:rPr sz="1950" b="0" i="0" u="none" dirty="0">
                <a:solidFill>
                  <a:srgbClr val="FF0000"/>
                </a:solidFill>
                <a:latin typeface="Plus Jakarta Sans ExtraBold"/>
              </a:rPr>
              <a:t> </a:t>
            </a:r>
            <a:r>
              <a:rPr sz="1950" b="0" i="0" u="none" dirty="0" err="1">
                <a:solidFill>
                  <a:srgbClr val="FF0000"/>
                </a:solidFill>
                <a:latin typeface="Plus Jakarta Sans ExtraBold"/>
              </a:rPr>
              <a:t>Ngành</a:t>
            </a:r>
            <a:r>
              <a:rPr sz="1950" b="0" i="0" u="none" dirty="0">
                <a:solidFill>
                  <a:srgbClr val="FF0000"/>
                </a:solidFill>
                <a:latin typeface="Plus Jakarta Sans ExtraBold"/>
              </a:rPr>
              <a:t> Học (</a:t>
            </a:r>
            <a:r>
              <a:rPr sz="1950" b="0" i="0" u="none" dirty="0" err="1">
                <a:solidFill>
                  <a:srgbClr val="FF0000"/>
                </a:solidFill>
                <a:latin typeface="Plus Jakarta Sans ExtraBold"/>
              </a:rPr>
              <a:t>Điều</a:t>
            </a:r>
            <a:r>
              <a:rPr sz="1950" b="0" i="0" u="none" dirty="0">
                <a:solidFill>
                  <a:srgbClr val="FF0000"/>
                </a:solidFill>
                <a:latin typeface="Plus Jakarta Sans ExtraBold"/>
              </a:rPr>
              <a:t> 19)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9650" y="4307383"/>
            <a:ext cx="2806749" cy="23770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sz="1950" b="0" i="0" u="none">
                <a:solidFill>
                  <a:srgbClr val="334155"/>
                </a:solidFill>
                <a:latin typeface="Plus Jakarta Sans"/>
              </a:rPr>
              <a:t>Được xét chuyển ngành sau khi xong năm 1, nếu đủ điểm chuẩn trúng tuyển vào ngành chuyển đến và Ngành đó còn chỉ tiêu.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22530" y="3545383"/>
            <a:ext cx="2947087" cy="2968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37"/>
              </a:lnSpc>
            </a:pPr>
            <a:r>
              <a:rPr sz="1950" b="0" i="0" u="none" dirty="0">
                <a:solidFill>
                  <a:srgbClr val="FF0000"/>
                </a:solidFill>
                <a:latin typeface="Plus Jakarta Sans ExtraBold"/>
              </a:rPr>
              <a:t>Học Song </a:t>
            </a:r>
            <a:r>
              <a:rPr sz="1950" b="0" i="0" u="none" dirty="0" err="1">
                <a:solidFill>
                  <a:srgbClr val="FF0000"/>
                </a:solidFill>
                <a:latin typeface="Plus Jakarta Sans ExtraBold"/>
              </a:rPr>
              <a:t>Bằng</a:t>
            </a:r>
            <a:r>
              <a:rPr sz="1950" b="0" i="0" u="none" dirty="0">
                <a:solidFill>
                  <a:srgbClr val="FF0000"/>
                </a:solidFill>
                <a:latin typeface="Plus Jakarta Sans ExtraBold"/>
              </a:rPr>
              <a:t> (</a:t>
            </a:r>
            <a:r>
              <a:rPr sz="1950" b="0" i="0" u="none" dirty="0" err="1">
                <a:solidFill>
                  <a:srgbClr val="FF0000"/>
                </a:solidFill>
                <a:latin typeface="Plus Jakarta Sans ExtraBold"/>
              </a:rPr>
              <a:t>Điều</a:t>
            </a:r>
            <a:r>
              <a:rPr sz="1950" b="0" i="0" u="none" dirty="0">
                <a:solidFill>
                  <a:srgbClr val="FF0000"/>
                </a:solidFill>
                <a:latin typeface="Plus Jakarta Sans ExtraBold"/>
              </a:rPr>
              <a:t> 21)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92699" y="4307383"/>
            <a:ext cx="2806749" cy="198090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sz="1950" b="0" i="0" u="none">
                <a:solidFill>
                  <a:srgbClr val="334155"/>
                </a:solidFill>
                <a:latin typeface="Plus Jakarta Sans"/>
              </a:rPr>
              <a:t>Cơ hội học thêm chương trình thứ 2 khi đạt trình độ năm thứ 2 trở đi và có GPA tích lũy từ loại </a:t>
            </a:r>
            <a:r>
              <a:rPr sz="1950" b="0" i="0" u="none">
                <a:solidFill>
                  <a:srgbClr val="DC2626"/>
                </a:solidFill>
                <a:latin typeface="Plus Jakarta Sans ExtraBold"/>
              </a:rPr>
              <a:t>Khá trở lên</a:t>
            </a:r>
            <a:r>
              <a:rPr sz="1950" b="0" i="0" u="none">
                <a:solidFill>
                  <a:srgbClr val="334155"/>
                </a:solidFill>
                <a:latin typeface="Plus Jakarta Sans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05580" y="3545383"/>
            <a:ext cx="2947087" cy="2968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37"/>
              </a:lnSpc>
            </a:pPr>
            <a:r>
              <a:rPr sz="1950" b="0" i="0" u="none" dirty="0" err="1">
                <a:solidFill>
                  <a:srgbClr val="FF0000"/>
                </a:solidFill>
                <a:latin typeface="Plus Jakarta Sans ExtraBold"/>
              </a:rPr>
              <a:t>Trao</a:t>
            </a:r>
            <a:r>
              <a:rPr sz="1950" b="0" i="0" u="none" dirty="0">
                <a:solidFill>
                  <a:srgbClr val="FF0000"/>
                </a:solidFill>
                <a:latin typeface="Plus Jakarta Sans ExtraBold"/>
              </a:rPr>
              <a:t> </a:t>
            </a:r>
            <a:r>
              <a:rPr sz="1950" b="0" i="0" u="none" dirty="0" err="1">
                <a:solidFill>
                  <a:srgbClr val="FF0000"/>
                </a:solidFill>
                <a:latin typeface="Plus Jakarta Sans ExtraBold"/>
              </a:rPr>
              <a:t>Đổi</a:t>
            </a:r>
            <a:r>
              <a:rPr sz="1950" b="0" i="0" u="none" dirty="0">
                <a:solidFill>
                  <a:srgbClr val="FF0000"/>
                </a:solidFill>
                <a:latin typeface="Plus Jakarta Sans ExtraBold"/>
              </a:rPr>
              <a:t> Học </a:t>
            </a:r>
            <a:r>
              <a:rPr sz="1950" b="0" i="0" u="none" dirty="0" err="1">
                <a:solidFill>
                  <a:srgbClr val="FF0000"/>
                </a:solidFill>
                <a:latin typeface="Plus Jakarta Sans ExtraBold"/>
              </a:rPr>
              <a:t>Tập</a:t>
            </a:r>
            <a:r>
              <a:rPr sz="1950" b="0" i="0" u="none" dirty="0">
                <a:solidFill>
                  <a:srgbClr val="FF0000"/>
                </a:solidFill>
                <a:latin typeface="Plus Jakarta Sans ExtraBold"/>
              </a:rPr>
              <a:t> (</a:t>
            </a:r>
            <a:r>
              <a:rPr sz="1950" b="0" i="0" u="none" dirty="0" err="1">
                <a:solidFill>
                  <a:srgbClr val="FF0000"/>
                </a:solidFill>
                <a:latin typeface="Plus Jakarta Sans ExtraBold"/>
              </a:rPr>
              <a:t>Điều</a:t>
            </a:r>
            <a:r>
              <a:rPr sz="1950" b="0" i="0" u="none" dirty="0">
                <a:solidFill>
                  <a:srgbClr val="FF0000"/>
                </a:solidFill>
                <a:latin typeface="Plus Jakarta Sans ExtraBold"/>
              </a:rPr>
              <a:t> 20)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75749" y="4307383"/>
            <a:ext cx="2806749" cy="198090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sz="1950" b="0" i="0" u="none">
                <a:solidFill>
                  <a:srgbClr val="334155"/>
                </a:solidFill>
                <a:latin typeface="Plus Jakarta Sans"/>
              </a:rPr>
              <a:t>Tạo điều kiện tham gia các chương trình trao đổi và tích lũy tín chỉ học tập tại các cơ sở giáo dục đối tác.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9650" y="1402258"/>
            <a:ext cx="2806749" cy="19050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2699" y="1402258"/>
            <a:ext cx="2806749" cy="19050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75749" y="1402258"/>
            <a:ext cx="2806749" cy="19050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62000" y="-74116"/>
            <a:ext cx="11201400" cy="657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875"/>
              </a:lnSpc>
            </a:pPr>
            <a:r>
              <a:rPr sz="3900" b="0" i="0" u="none">
                <a:solidFill>
                  <a:srgbClr val="0F172A"/>
                </a:solidFill>
                <a:latin typeface="Plus Jakarta Sans ExtraBold"/>
              </a:rPr>
              <a:t>Cơ Hội Mở Rộng Học Tập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62000" y="687883"/>
            <a:ext cx="10668000" cy="38100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375" y="1704975"/>
            <a:ext cx="5000625" cy="46291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90625" y="1307157"/>
            <a:ext cx="4572000" cy="11885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Được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điều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động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vào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lực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lượng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vũ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trang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hoặc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thực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hiện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nhiệm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vụ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quốc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gia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. (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Không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tính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vào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thời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gian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tối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đa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0625" y="2762398"/>
            <a:ext cx="4572000" cy="792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>
                <a:solidFill>
                  <a:srgbClr val="334155"/>
                </a:solidFill>
                <a:latin typeface="Plus Jakarta Sans"/>
              </a:rPr>
              <a:t>Điều trị bệnh tật, tai nạn dài ngày (cần giấy xác nhận y tế).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90625" y="3821459"/>
            <a:ext cx="4572000" cy="11885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>
                <a:solidFill>
                  <a:srgbClr val="DC2626"/>
                </a:solidFill>
                <a:latin typeface="Plus Jakarta Sans ExtraBold"/>
              </a:rPr>
              <a:t>Lý do cá nhân:</a:t>
            </a:r>
            <a:r>
              <a:rPr sz="1950" b="0" i="0" u="none">
                <a:solidFill>
                  <a:srgbClr val="334155"/>
                </a:solidFill>
                <a:latin typeface="Plus Jakarta Sans"/>
              </a:rPr>
              <a:t> Chỉ áp dụng khi đã học ít nhất 1 kỳ và không đang bị xem xét kỷ luật/thôi học.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90625" y="5276701"/>
            <a:ext cx="4572000" cy="11885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>
                <a:solidFill>
                  <a:srgbClr val="DC2626"/>
                </a:solidFill>
                <a:latin typeface="Plus Jakarta Sans ExtraBold"/>
              </a:rPr>
              <a:t>Lưu ý quan trọng:</a:t>
            </a:r>
            <a:r>
              <a:rPr sz="1950" b="0" i="0" u="none">
                <a:solidFill>
                  <a:srgbClr val="334155"/>
                </a:solidFill>
                <a:latin typeface="Plus Jakarta Sans"/>
              </a:rPr>
              <a:t> Thời gian nghỉ học tạm thời vì lý do cá nhân </a:t>
            </a:r>
            <a:r>
              <a:rPr sz="1950" b="0" i="0" u="none">
                <a:solidFill>
                  <a:srgbClr val="DC2626"/>
                </a:solidFill>
                <a:latin typeface="Plus Jakarta Sans ExtraBold"/>
              </a:rPr>
              <a:t>sẽ bị tính</a:t>
            </a:r>
            <a:r>
              <a:rPr sz="1950" b="0" i="0" u="none">
                <a:solidFill>
                  <a:srgbClr val="334155"/>
                </a:solidFill>
                <a:latin typeface="Plus Jakarta Sans"/>
              </a:rPr>
              <a:t> vào tổng thời gian đào tạo tối đa.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8900" y="1714500"/>
            <a:ext cx="4981575" cy="4572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57250" y="1307157"/>
            <a:ext cx="1524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>
                <a:solidFill>
                  <a:srgbClr val="DC2626"/>
                </a:solidFill>
                <a:latin typeface="Plus Jakarta Sans"/>
              </a:rPr>
              <a:t>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7250" y="2762398"/>
            <a:ext cx="1524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>
                <a:solidFill>
                  <a:srgbClr val="DC2626"/>
                </a:solidFill>
                <a:latin typeface="Plus Jakarta Sans"/>
              </a:rPr>
              <a:t>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7250" y="3821459"/>
            <a:ext cx="1524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>
                <a:solidFill>
                  <a:srgbClr val="DC2626"/>
                </a:solidFill>
                <a:latin typeface="Plus Jakarta Sans"/>
              </a:rPr>
              <a:t>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7250" y="5276701"/>
            <a:ext cx="1524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>
                <a:solidFill>
                  <a:srgbClr val="DC2626"/>
                </a:solidFill>
                <a:latin typeface="Plus Jakarta Sans"/>
              </a:rPr>
              <a:t>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126057"/>
            <a:ext cx="11201400" cy="657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875"/>
              </a:lnSpc>
            </a:pPr>
            <a:r>
              <a:rPr sz="3900" b="0" i="0" u="none">
                <a:solidFill>
                  <a:srgbClr val="0F172A"/>
                </a:solidFill>
                <a:latin typeface="Plus Jakarta Sans ExtraBold"/>
              </a:rPr>
              <a:t>Nghỉ Học Tạm Thời &amp; Bảo Lưu (Điều 18)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62000" y="888057"/>
            <a:ext cx="10668000" cy="38100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5300" y="1581150"/>
            <a:ext cx="11201400" cy="2857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7500"/>
              </a:lnSpc>
            </a:pPr>
            <a:r>
              <a:rPr sz="6000" b="0" i="0" u="none">
                <a:solidFill>
                  <a:srgbClr val="0F172A"/>
                </a:solidFill>
                <a:latin typeface="Plus Jakarta Sans ExtraBold"/>
              </a:rPr>
              <a:t>PHẦN 4:</a:t>
            </a:r>
            <a:r>
              <a:t>
</a:t>
            </a:r>
            <a:r>
              <a:rPr sz="6000" b="0" i="0" u="none">
                <a:solidFill>
                  <a:srgbClr val="0F172A"/>
                </a:solidFill>
                <a:latin typeface="Plus Jakarta Sans ExtraBold"/>
              </a:rPr>
              <a:t> NGHĨA VỤ &amp; TRÁCH NHIỆM BẮT BUỘC</a:t>
            </a:r>
          </a:p>
        </p:txBody>
      </p:sp>
      <p:sp>
        <p:nvSpPr>
          <p:cNvPr id="4" name="Rectangle 3"/>
          <p:cNvSpPr/>
          <p:nvPr/>
        </p:nvSpPr>
        <p:spPr>
          <a:xfrm>
            <a:off x="4905375" y="4819650"/>
            <a:ext cx="2381250" cy="76200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57375" y="1356717"/>
            <a:ext cx="9239250" cy="1394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>
                <a:solidFill>
                  <a:srgbClr val="0F172A"/>
                </a:solidFill>
                <a:latin typeface="Plus Jakarta Sans ExtraBold"/>
              </a:rPr>
              <a:t>Tuân Thiết Kỷ Cương Học Đường</a:t>
            </a:r>
            <a:r>
              <a:rPr sz="1950" b="0" i="0" u="none">
                <a:solidFill>
                  <a:srgbClr val="334155"/>
                </a:solidFill>
                <a:latin typeface="Plus Jakarta Sans"/>
              </a:rPr>
              <a:t> Chấp hành nghiêm chỉnh nội quy phòng học, phòng thí nghiệm; tôn trọng giảng viên và giữ gìn môi trường sư phạm lành mạnh.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57375" y="3131939"/>
            <a:ext cx="9239250" cy="1394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>
                <a:solidFill>
                  <a:srgbClr val="0F172A"/>
                </a:solidFill>
                <a:latin typeface="Plus Jakarta Sans ExtraBold"/>
              </a:rPr>
              <a:t>Chủ Động Quản Lý Học Tập</a:t>
            </a:r>
            <a:r>
              <a:rPr sz="1950" b="0" i="0" u="none">
                <a:solidFill>
                  <a:srgbClr val="334155"/>
                </a:solidFill>
                <a:latin typeface="Plus Jakarta Sans"/>
              </a:rPr>
              <a:t> Phát huy vai trò chủ động: tự quản lý tiến độ học tập, tham gia đầy đủ các bài đánh giá, tự rà soát điều kiện tốt nghiệp.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57375" y="4907160"/>
            <a:ext cx="9239250" cy="1394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>
                <a:solidFill>
                  <a:srgbClr val="0F172A"/>
                </a:solidFill>
                <a:latin typeface="Plus Jakarta Sans ExtraBold"/>
              </a:rPr>
              <a:t>Tham Dự Các Hoạt Động Bắt Buộc</a:t>
            </a:r>
            <a:r>
              <a:rPr sz="1950" b="0" i="0" u="none">
                <a:solidFill>
                  <a:srgbClr val="334155"/>
                </a:solidFill>
                <a:latin typeface="Plus Jakarta Sans"/>
              </a:rPr>
              <a:t> Có mặt tại các buổi giảng dạy trực tiếp hoặc nền tảng học tập từ xa (LMS) theo đúng yêu cầu của từng môn học.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375" y="1394817"/>
            <a:ext cx="533400" cy="44767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375" y="3170039"/>
            <a:ext cx="428625" cy="44767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375" y="4945260"/>
            <a:ext cx="323850" cy="44767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62000" y="175617"/>
            <a:ext cx="11201400" cy="657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875"/>
              </a:lnSpc>
            </a:pPr>
            <a:r>
              <a:rPr sz="3900" b="0" i="0" u="none" dirty="0" err="1">
                <a:solidFill>
                  <a:srgbClr val="0F172A"/>
                </a:solidFill>
                <a:latin typeface="Plus Jakarta Sans ExtraBold"/>
              </a:rPr>
              <a:t>Trách</a:t>
            </a:r>
            <a:r>
              <a:rPr sz="3900" b="0" i="0" u="none" dirty="0">
                <a:solidFill>
                  <a:srgbClr val="0F172A"/>
                </a:solidFill>
                <a:latin typeface="Plus Jakarta Sans ExtraBold"/>
              </a:rPr>
              <a:t> </a:t>
            </a:r>
            <a:r>
              <a:rPr sz="3900" b="0" i="0" u="none" dirty="0" err="1">
                <a:solidFill>
                  <a:srgbClr val="0F172A"/>
                </a:solidFill>
                <a:latin typeface="Plus Jakarta Sans ExtraBold"/>
              </a:rPr>
              <a:t>Nhiệm</a:t>
            </a:r>
            <a:r>
              <a:rPr sz="3900" b="0" i="0" u="none" dirty="0">
                <a:solidFill>
                  <a:srgbClr val="0F172A"/>
                </a:solidFill>
                <a:latin typeface="Plus Jakarta Sans ExtraBold"/>
              </a:rPr>
              <a:t> </a:t>
            </a:r>
            <a:r>
              <a:rPr sz="3900" b="0" i="0" u="none" dirty="0" err="1">
                <a:solidFill>
                  <a:srgbClr val="0F172A"/>
                </a:solidFill>
                <a:latin typeface="Plus Jakarta Sans ExtraBold"/>
              </a:rPr>
              <a:t>Cốt</a:t>
            </a:r>
            <a:r>
              <a:rPr sz="3900" b="0" i="0" u="none" dirty="0">
                <a:solidFill>
                  <a:srgbClr val="0F172A"/>
                </a:solidFill>
                <a:latin typeface="Plus Jakarta Sans ExtraBold"/>
              </a:rPr>
              <a:t> </a:t>
            </a:r>
            <a:r>
              <a:rPr sz="3900" b="0" i="0" u="none" dirty="0" err="1">
                <a:solidFill>
                  <a:srgbClr val="0F172A"/>
                </a:solidFill>
                <a:latin typeface="Plus Jakarta Sans ExtraBold"/>
              </a:rPr>
              <a:t>Lõi</a:t>
            </a:r>
            <a:r>
              <a:rPr sz="3900" b="0" i="0" u="none" dirty="0">
                <a:solidFill>
                  <a:srgbClr val="0F172A"/>
                </a:solidFill>
                <a:latin typeface="Plus Jakarta Sans ExtraBold"/>
              </a:rPr>
              <a:t> </a:t>
            </a:r>
            <a:r>
              <a:rPr sz="3900" b="0" i="0" u="none" dirty="0" err="1">
                <a:solidFill>
                  <a:srgbClr val="0F172A"/>
                </a:solidFill>
                <a:latin typeface="Plus Jakarta Sans ExtraBold"/>
              </a:rPr>
              <a:t>Của</a:t>
            </a:r>
            <a:r>
              <a:rPr sz="3900" b="0" i="0" u="none" dirty="0">
                <a:solidFill>
                  <a:srgbClr val="0F172A"/>
                </a:solidFill>
                <a:latin typeface="Plus Jakarta Sans ExtraBold"/>
              </a:rPr>
              <a:t> </a:t>
            </a:r>
            <a:r>
              <a:rPr sz="3900" b="0" i="0" u="none" dirty="0" err="1">
                <a:solidFill>
                  <a:srgbClr val="0F172A"/>
                </a:solidFill>
                <a:latin typeface="Plus Jakarta Sans ExtraBold"/>
              </a:rPr>
              <a:t>Sinh</a:t>
            </a:r>
            <a:r>
              <a:rPr sz="3900" b="0" i="0" u="none" dirty="0">
                <a:solidFill>
                  <a:srgbClr val="0F172A"/>
                </a:solidFill>
                <a:latin typeface="Plus Jakarta Sans ExtraBold"/>
              </a:rPr>
              <a:t> </a:t>
            </a:r>
            <a:r>
              <a:rPr sz="3900" b="0" i="0" u="none" dirty="0" err="1">
                <a:solidFill>
                  <a:srgbClr val="0F172A"/>
                </a:solidFill>
                <a:latin typeface="Plus Jakarta Sans ExtraBold"/>
              </a:rPr>
              <a:t>Viên</a:t>
            </a:r>
            <a:r>
              <a:rPr sz="3900" b="0" i="0" u="none" dirty="0">
                <a:solidFill>
                  <a:srgbClr val="0F172A"/>
                </a:solidFill>
                <a:latin typeface="Plus Jakarta Sans ExtraBold"/>
              </a:rPr>
              <a:t> (</a:t>
            </a:r>
            <a:r>
              <a:rPr sz="3900" b="0" i="0" u="none" dirty="0" err="1">
                <a:solidFill>
                  <a:srgbClr val="0F172A"/>
                </a:solidFill>
                <a:latin typeface="Plus Jakarta Sans ExtraBold"/>
              </a:rPr>
              <a:t>Điều</a:t>
            </a:r>
            <a:r>
              <a:rPr sz="3900" b="0" i="0" u="none" dirty="0">
                <a:solidFill>
                  <a:srgbClr val="0F172A"/>
                </a:solidFill>
                <a:latin typeface="Plus Jakarta Sans ExtraBold"/>
              </a:rPr>
              <a:t> 10)</a:t>
            </a:r>
          </a:p>
        </p:txBody>
      </p:sp>
      <p:sp>
        <p:nvSpPr>
          <p:cNvPr id="10" name="Rectangle 9"/>
          <p:cNvSpPr/>
          <p:nvPr/>
        </p:nvSpPr>
        <p:spPr>
          <a:xfrm>
            <a:off x="762000" y="937617"/>
            <a:ext cx="10668000" cy="38100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" y="2924175"/>
            <a:ext cx="5257800" cy="1714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500"/>
              </a:lnSpc>
            </a:pPr>
            <a:r>
              <a:rPr sz="13500" b="0" i="0" u="none">
                <a:solidFill>
                  <a:srgbClr val="DC2626"/>
                </a:solidFill>
                <a:latin typeface="Plus Jakarta Sans ExtraBold"/>
              </a:rPr>
              <a:t>&gt;50%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4733925"/>
            <a:ext cx="52578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400" b="1" i="0" u="none">
                <a:solidFill>
                  <a:srgbClr val="0F172A"/>
                </a:solidFill>
                <a:latin typeface="Plus Jakarta Sans"/>
              </a:rPr>
              <a:t>Tín chỉ không đạt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81800" y="1553319"/>
            <a:ext cx="4880610" cy="12144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sz="2550" b="0" i="0" u="none">
                <a:solidFill>
                  <a:srgbClr val="0F172A"/>
                </a:solidFill>
                <a:latin typeface="Plus Jakarta Sans ExtraBold"/>
              </a:rPr>
              <a:t>Sinh viên sẽ bị CẢNH BÁO nếu vi phạm MỘT trong các điều kiện: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81800" y="2920156"/>
            <a:ext cx="4648200" cy="11885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>
                <a:solidFill>
                  <a:srgbClr val="334155"/>
                </a:solidFill>
                <a:latin typeface="Plus Jakarta Sans"/>
              </a:rPr>
              <a:t>1. Tổng số tín chỉ không đạt vượt quá </a:t>
            </a:r>
            <a:r>
              <a:rPr sz="1950" b="0" i="0" u="none">
                <a:solidFill>
                  <a:srgbClr val="DC2626"/>
                </a:solidFill>
                <a:latin typeface="Plus Jakarta Sans ExtraBold"/>
              </a:rPr>
              <a:t>50%</a:t>
            </a:r>
            <a:r>
              <a:rPr sz="1950" b="0" i="0" u="none">
                <a:solidFill>
                  <a:srgbClr val="334155"/>
                </a:solidFill>
                <a:latin typeface="Plus Jakarta Sans"/>
              </a:rPr>
              <a:t> khối lượng đã đăng ký trong học kỳ.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81800" y="4108698"/>
            <a:ext cx="4648200" cy="792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>
                <a:solidFill>
                  <a:srgbClr val="334155"/>
                </a:solidFill>
                <a:latin typeface="Plus Jakarta Sans"/>
              </a:rPr>
              <a:t>2. Tổng số tín chỉ nợ đọng từ đầu khóa vượt quá </a:t>
            </a:r>
            <a:r>
              <a:rPr sz="1950" b="0" i="0" u="none">
                <a:solidFill>
                  <a:srgbClr val="DC2626"/>
                </a:solidFill>
                <a:latin typeface="Plus Jakarta Sans ExtraBold"/>
              </a:rPr>
              <a:t>24 tín chỉ</a:t>
            </a:r>
            <a:r>
              <a:rPr sz="1950" b="0" i="0" u="none">
                <a:solidFill>
                  <a:srgbClr val="334155"/>
                </a:solidFill>
                <a:latin typeface="Plus Jakarta Sans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81800" y="4901058"/>
            <a:ext cx="4648200" cy="792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>
                <a:solidFill>
                  <a:srgbClr val="334155"/>
                </a:solidFill>
                <a:latin typeface="Plus Jakarta Sans"/>
              </a:rPr>
              <a:t>3. Điểm trung bình học kỳ </a:t>
            </a:r>
            <a:r>
              <a:rPr sz="1950" b="0" i="0" u="none">
                <a:solidFill>
                  <a:srgbClr val="DC2626"/>
                </a:solidFill>
                <a:latin typeface="Plus Jakarta Sans ExtraBold"/>
              </a:rPr>
              <a:t>&lt; 0.80</a:t>
            </a:r>
            <a:r>
              <a:rPr sz="1950" b="0" i="0" u="none">
                <a:solidFill>
                  <a:srgbClr val="334155"/>
                </a:solidFill>
                <a:latin typeface="Plus Jakarta Sans"/>
              </a:rPr>
              <a:t> (kỳ đầu) hoặc </a:t>
            </a:r>
            <a:r>
              <a:rPr sz="1950" b="0" i="0" u="none">
                <a:solidFill>
                  <a:srgbClr val="DC2626"/>
                </a:solidFill>
                <a:latin typeface="Plus Jakarta Sans ExtraBold"/>
              </a:rPr>
              <a:t>&lt; 1.00</a:t>
            </a:r>
            <a:r>
              <a:rPr sz="1950" b="0" i="0" u="none">
                <a:solidFill>
                  <a:srgbClr val="334155"/>
                </a:solidFill>
                <a:latin typeface="Plus Jakarta Sans"/>
              </a:rPr>
              <a:t> (các kỳ sau).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81800" y="5693419"/>
            <a:ext cx="4648200" cy="11592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4.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Điểm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trung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bình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tích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lũy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rơi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xuống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dưới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mức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chuẩn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theo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từng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năm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học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quy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định</a:t>
            </a:r>
            <a:r>
              <a:rPr lang="en-US"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lang="en-US" sz="1950" b="0" i="0" u="none" dirty="0">
                <a:solidFill>
                  <a:srgbClr val="FF0000"/>
                </a:solidFill>
                <a:latin typeface="Plus Jakarta Sans"/>
              </a:rPr>
              <a:t>(1.2-1.4.-1.6-1.8)</a:t>
            </a:r>
            <a:r>
              <a:rPr sz="1950" b="0" i="0" u="none" dirty="0">
                <a:solidFill>
                  <a:srgbClr val="FF0000"/>
                </a:solidFill>
                <a:latin typeface="Plus Jakarta Sans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372219"/>
            <a:ext cx="11201400" cy="657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875"/>
              </a:lnSpc>
            </a:pPr>
            <a:r>
              <a:rPr sz="3900" b="0" i="0" u="none">
                <a:solidFill>
                  <a:srgbClr val="0F172A"/>
                </a:solidFill>
                <a:latin typeface="Plus Jakarta Sans ExtraBold"/>
              </a:rPr>
              <a:t>Cảnh Báo Học Tập (Điều 14)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62000" y="1134219"/>
            <a:ext cx="10668000" cy="38100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2062" y="2019300"/>
            <a:ext cx="4000500" cy="4000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29375" y="1953815"/>
            <a:ext cx="5250656" cy="39414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sz="2550" b="0" i="0" u="none" dirty="0" err="1">
                <a:solidFill>
                  <a:srgbClr val="FF0000"/>
                </a:solidFill>
                <a:latin typeface="Plus Jakarta Sans ExtraBold"/>
              </a:rPr>
              <a:t>Không</a:t>
            </a:r>
            <a:r>
              <a:rPr sz="2550" b="0" i="0" u="none" dirty="0">
                <a:solidFill>
                  <a:srgbClr val="FF0000"/>
                </a:solidFill>
                <a:latin typeface="Plus Jakarta Sans ExtraBold"/>
              </a:rPr>
              <a:t> </a:t>
            </a:r>
            <a:r>
              <a:rPr sz="2550" b="0" i="0" u="none" dirty="0" err="1">
                <a:solidFill>
                  <a:srgbClr val="FF0000"/>
                </a:solidFill>
                <a:latin typeface="Plus Jakarta Sans ExtraBold"/>
              </a:rPr>
              <a:t>Khoan</a:t>
            </a:r>
            <a:r>
              <a:rPr sz="2550" b="0" i="0" u="none" dirty="0">
                <a:solidFill>
                  <a:srgbClr val="FF0000"/>
                </a:solidFill>
                <a:latin typeface="Plus Jakarta Sans ExtraBold"/>
              </a:rPr>
              <a:t> </a:t>
            </a:r>
            <a:r>
              <a:rPr sz="2550" b="0" i="0" u="none" dirty="0" err="1">
                <a:solidFill>
                  <a:srgbClr val="FF0000"/>
                </a:solidFill>
                <a:latin typeface="Plus Jakarta Sans ExtraBold"/>
              </a:rPr>
              <a:t>Nhượng</a:t>
            </a:r>
            <a:r>
              <a:rPr sz="2550" b="0" i="0" u="none" dirty="0">
                <a:solidFill>
                  <a:srgbClr val="FF0000"/>
                </a:solidFill>
                <a:latin typeface="Plus Jakarta Sans ExtraBold"/>
              </a:rPr>
              <a:t> </a:t>
            </a:r>
            <a:r>
              <a:rPr sz="2550" b="0" i="0" u="none" dirty="0" err="1">
                <a:solidFill>
                  <a:srgbClr val="FF0000"/>
                </a:solidFill>
                <a:latin typeface="Plus Jakarta Sans ExtraBold"/>
              </a:rPr>
              <a:t>Với</a:t>
            </a:r>
            <a:r>
              <a:rPr sz="2550" b="0" i="0" u="none" dirty="0">
                <a:solidFill>
                  <a:srgbClr val="FF0000"/>
                </a:solidFill>
                <a:latin typeface="Plus Jakarta Sans ExtraBold"/>
              </a:rPr>
              <a:t> Gian </a:t>
            </a:r>
            <a:r>
              <a:rPr sz="2550" b="0" i="0" u="none" dirty="0" err="1">
                <a:solidFill>
                  <a:srgbClr val="FF0000"/>
                </a:solidFill>
                <a:latin typeface="Plus Jakarta Sans ExtraBold"/>
              </a:rPr>
              <a:t>Lận</a:t>
            </a:r>
            <a:endParaRPr sz="2550" b="0" i="0" u="none" dirty="0">
              <a:solidFill>
                <a:srgbClr val="FF0000"/>
              </a:solidFill>
              <a:latin typeface="Plus Jakarta Sans ExtraBold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29375" y="2915840"/>
            <a:ext cx="5000625" cy="15847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>
                <a:solidFill>
                  <a:srgbClr val="334155"/>
                </a:solidFill>
                <a:latin typeface="Plus Jakarta Sans"/>
              </a:rPr>
              <a:t>Sinh viên phải chịu trách nhiệm cao nhất về tính trung thực. </a:t>
            </a:r>
            <a:r>
              <a:rPr sz="1950" b="0" i="0" u="none">
                <a:solidFill>
                  <a:srgbClr val="DC2626"/>
                </a:solidFill>
                <a:latin typeface="Plus Jakarta Sans ExtraBold"/>
              </a:rPr>
              <a:t>Tuyệt đối nghiêm cấm</a:t>
            </a:r>
            <a:r>
              <a:rPr sz="1950" b="0" i="0" u="none">
                <a:solidFill>
                  <a:srgbClr val="334155"/>
                </a:solidFill>
                <a:latin typeface="Plus Jakarta Sans"/>
              </a:rPr>
              <a:t> các hành vi mua bán đồ án, sao chép khóa luận, thi hộ hoặc nhờ thi hộ.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29375" y="4500562"/>
            <a:ext cx="5000625" cy="15847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>
                <a:solidFill>
                  <a:srgbClr val="334155"/>
                </a:solidFill>
                <a:latin typeface="Plus Jakarta Sans"/>
              </a:rPr>
              <a:t>Việc sử dụng hồ sơ, </a:t>
            </a:r>
            <a:r>
              <a:rPr sz="1950" b="0" i="0" u="none">
                <a:solidFill>
                  <a:srgbClr val="DC2626"/>
                </a:solidFill>
                <a:latin typeface="Plus Jakarta Sans ExtraBold"/>
              </a:rPr>
              <a:t>văn bằng giả, chứng chỉ giả</a:t>
            </a:r>
            <a:r>
              <a:rPr sz="1950" b="0" i="0" u="none">
                <a:solidFill>
                  <a:srgbClr val="334155"/>
                </a:solidFill>
                <a:latin typeface="Plus Jakarta Sans"/>
              </a:rPr>
              <a:t> (ngoại ngữ, THPT) để xét tuyển đầu vào hoặc đầu ra sẽ bị kỷ luật ở mức cao nhất.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0162" y="2057400"/>
            <a:ext cx="3924300" cy="4572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2000" y="666750"/>
            <a:ext cx="11201400" cy="6033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875"/>
              </a:lnSpc>
            </a:pPr>
            <a:r>
              <a:rPr lang="en-US" sz="3900" dirty="0" err="1">
                <a:solidFill>
                  <a:srgbClr val="0F172A"/>
                </a:solidFill>
                <a:latin typeface="Plus Jakarta Sans ExtraBold"/>
              </a:rPr>
              <a:t>Xử</a:t>
            </a:r>
            <a:r>
              <a:rPr lang="en-US" sz="3900" dirty="0">
                <a:solidFill>
                  <a:srgbClr val="0F172A"/>
                </a:solidFill>
                <a:latin typeface="Plus Jakarta Sans ExtraBold"/>
              </a:rPr>
              <a:t> </a:t>
            </a:r>
            <a:r>
              <a:rPr lang="en-US" sz="3900" dirty="0" err="1">
                <a:solidFill>
                  <a:srgbClr val="0F172A"/>
                </a:solidFill>
                <a:latin typeface="Plus Jakarta Sans ExtraBold"/>
              </a:rPr>
              <a:t>lý</a:t>
            </a:r>
            <a:r>
              <a:rPr lang="en-US" sz="3900" dirty="0">
                <a:solidFill>
                  <a:srgbClr val="0F172A"/>
                </a:solidFill>
                <a:latin typeface="Plus Jakarta Sans ExtraBold"/>
              </a:rPr>
              <a:t> vi </a:t>
            </a:r>
            <a:r>
              <a:rPr lang="en-US" sz="3900" dirty="0" err="1">
                <a:solidFill>
                  <a:srgbClr val="0F172A"/>
                </a:solidFill>
                <a:latin typeface="Plus Jakarta Sans ExtraBold"/>
              </a:rPr>
              <a:t>phạm</a:t>
            </a:r>
            <a:r>
              <a:rPr lang="en-US" sz="3900" dirty="0">
                <a:solidFill>
                  <a:srgbClr val="0F172A"/>
                </a:solidFill>
                <a:latin typeface="Plus Jakarta Sans ExtraBold"/>
              </a:rPr>
              <a:t> </a:t>
            </a:r>
            <a:r>
              <a:rPr lang="en-US" sz="3900" dirty="0" err="1">
                <a:solidFill>
                  <a:srgbClr val="0F172A"/>
                </a:solidFill>
                <a:latin typeface="Plus Jakarta Sans ExtraBold"/>
              </a:rPr>
              <a:t>đối</a:t>
            </a:r>
            <a:r>
              <a:rPr lang="en-US" sz="3900" dirty="0">
                <a:solidFill>
                  <a:srgbClr val="0F172A"/>
                </a:solidFill>
                <a:latin typeface="Plus Jakarta Sans ExtraBold"/>
              </a:rPr>
              <a:t> </a:t>
            </a:r>
            <a:r>
              <a:rPr lang="en-US" sz="3900" dirty="0" err="1">
                <a:solidFill>
                  <a:srgbClr val="0F172A"/>
                </a:solidFill>
                <a:latin typeface="Plus Jakarta Sans ExtraBold"/>
              </a:rPr>
              <a:t>với</a:t>
            </a:r>
            <a:r>
              <a:rPr lang="en-US" sz="3900" dirty="0">
                <a:solidFill>
                  <a:srgbClr val="0F172A"/>
                </a:solidFill>
                <a:latin typeface="Plus Jakarta Sans ExtraBold"/>
              </a:rPr>
              <a:t> </a:t>
            </a:r>
            <a:r>
              <a:rPr lang="en-US" sz="3900" dirty="0" err="1">
                <a:solidFill>
                  <a:srgbClr val="0F172A"/>
                </a:solidFill>
                <a:latin typeface="Plus Jakarta Sans ExtraBold"/>
              </a:rPr>
              <a:t>sinh</a:t>
            </a:r>
            <a:r>
              <a:rPr lang="en-US" sz="3900" dirty="0">
                <a:solidFill>
                  <a:srgbClr val="0F172A"/>
                </a:solidFill>
                <a:latin typeface="Plus Jakarta Sans ExtraBold"/>
              </a:rPr>
              <a:t> </a:t>
            </a:r>
            <a:r>
              <a:rPr lang="en-US" sz="3900" dirty="0" err="1">
                <a:solidFill>
                  <a:srgbClr val="0F172A"/>
                </a:solidFill>
                <a:latin typeface="Plus Jakarta Sans ExtraBold"/>
              </a:rPr>
              <a:t>viên</a:t>
            </a:r>
            <a:r>
              <a:rPr sz="3900" b="0" i="0" u="none" dirty="0">
                <a:solidFill>
                  <a:srgbClr val="0F172A"/>
                </a:solidFill>
                <a:latin typeface="Plus Jakarta Sans ExtraBold"/>
              </a:rPr>
              <a:t> (</a:t>
            </a:r>
            <a:r>
              <a:rPr sz="3900" b="0" i="0" u="none" dirty="0" err="1">
                <a:solidFill>
                  <a:srgbClr val="0F172A"/>
                </a:solidFill>
                <a:latin typeface="Plus Jakarta Sans ExtraBold"/>
              </a:rPr>
              <a:t>Điều</a:t>
            </a:r>
            <a:r>
              <a:rPr sz="3900" b="0" i="0" u="none" dirty="0">
                <a:solidFill>
                  <a:srgbClr val="0F172A"/>
                </a:solidFill>
                <a:latin typeface="Plus Jakarta Sans ExtraBold"/>
              </a:rPr>
              <a:t> 24)</a:t>
            </a:r>
          </a:p>
        </p:txBody>
      </p:sp>
      <p:sp>
        <p:nvSpPr>
          <p:cNvPr id="9" name="Rectangle 8"/>
          <p:cNvSpPr/>
          <p:nvPr/>
        </p:nvSpPr>
        <p:spPr>
          <a:xfrm>
            <a:off x="762000" y="1428750"/>
            <a:ext cx="10668000" cy="38100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747539"/>
            <a:ext cx="5000625" cy="454402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375" y="1614189"/>
            <a:ext cx="5000625" cy="48107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47035" y="2185689"/>
            <a:ext cx="4430553" cy="39414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187"/>
              </a:lnSpc>
            </a:pPr>
            <a:r>
              <a:rPr sz="2550" b="0" i="0" u="none" dirty="0" err="1">
                <a:solidFill>
                  <a:srgbClr val="FF0000"/>
                </a:solidFill>
                <a:latin typeface="Plus Jakarta Sans ExtraBold"/>
              </a:rPr>
              <a:t>Thôi</a:t>
            </a:r>
            <a:r>
              <a:rPr sz="2550" b="0" i="0" u="none" dirty="0">
                <a:solidFill>
                  <a:srgbClr val="FF0000"/>
                </a:solidFill>
                <a:latin typeface="Plus Jakarta Sans ExtraBold"/>
              </a:rPr>
              <a:t> Học Do </a:t>
            </a:r>
            <a:r>
              <a:rPr sz="2550" b="0" i="0" u="none" dirty="0" err="1">
                <a:solidFill>
                  <a:srgbClr val="FF0000"/>
                </a:solidFill>
                <a:latin typeface="Plus Jakarta Sans ExtraBold"/>
              </a:rPr>
              <a:t>Tiến</a:t>
            </a:r>
            <a:r>
              <a:rPr sz="2550" b="0" i="0" u="none" dirty="0">
                <a:solidFill>
                  <a:srgbClr val="FF0000"/>
                </a:solidFill>
                <a:latin typeface="Plus Jakarta Sans ExtraBold"/>
              </a:rPr>
              <a:t> </a:t>
            </a:r>
            <a:r>
              <a:rPr sz="2550" b="0" i="0" u="none" dirty="0" err="1">
                <a:solidFill>
                  <a:srgbClr val="FF0000"/>
                </a:solidFill>
                <a:latin typeface="Plus Jakarta Sans ExtraBold"/>
              </a:rPr>
              <a:t>Độ</a:t>
            </a:r>
            <a:endParaRPr sz="2550" b="0" i="0" u="none" dirty="0">
              <a:solidFill>
                <a:srgbClr val="FF0000"/>
              </a:solidFill>
              <a:latin typeface="Plus Jakarta Sans ExtraBold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52525" y="2733377"/>
            <a:ext cx="4219575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714410" y="2052339"/>
            <a:ext cx="4430553" cy="39414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187"/>
              </a:lnSpc>
            </a:pPr>
            <a:r>
              <a:rPr sz="2550" b="0" i="0" u="none" dirty="0" err="1">
                <a:solidFill>
                  <a:srgbClr val="FF0000"/>
                </a:solidFill>
                <a:latin typeface="Plus Jakarta Sans ExtraBold"/>
              </a:rPr>
              <a:t>Thôi</a:t>
            </a:r>
            <a:r>
              <a:rPr sz="2550" b="0" i="0" u="none" dirty="0">
                <a:solidFill>
                  <a:srgbClr val="FF0000"/>
                </a:solidFill>
                <a:latin typeface="Plus Jakarta Sans ExtraBold"/>
              </a:rPr>
              <a:t> Học Do Vi </a:t>
            </a:r>
            <a:r>
              <a:rPr sz="2550" b="0" i="0" u="none" dirty="0" err="1">
                <a:solidFill>
                  <a:srgbClr val="FF0000"/>
                </a:solidFill>
                <a:latin typeface="Plus Jakarta Sans ExtraBold"/>
              </a:rPr>
              <a:t>Phạm</a:t>
            </a:r>
            <a:endParaRPr sz="2550" b="0" i="0" u="none" dirty="0">
              <a:solidFill>
                <a:srgbClr val="FF0000"/>
              </a:solidFill>
              <a:latin typeface="Plus Jakarta Sans ExtraBold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819900" y="2600027"/>
            <a:ext cx="4219575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581150" y="2990552"/>
            <a:ext cx="3790950" cy="11885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>
                <a:solidFill>
                  <a:srgbClr val="334155"/>
                </a:solidFill>
                <a:latin typeface="Plus Jakarta Sans"/>
              </a:rPr>
              <a:t>Số lần bị cảnh báo học tập hoặc mức cảnh báo học tập </a:t>
            </a:r>
            <a:r>
              <a:rPr sz="1950" b="0" i="0" u="none">
                <a:solidFill>
                  <a:srgbClr val="DC2626"/>
                </a:solidFill>
                <a:latin typeface="Plus Jakarta Sans ExtraBold"/>
              </a:rPr>
              <a:t>vượt quá giới hạn</a:t>
            </a:r>
            <a:r>
              <a:rPr sz="1950" b="0" i="0" u="none">
                <a:solidFill>
                  <a:srgbClr val="334155"/>
                </a:solidFill>
                <a:latin typeface="Plus Jakarta Sans"/>
              </a:rPr>
              <a:t> theo quy định.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81150" y="4445793"/>
            <a:ext cx="3790950" cy="11885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>
                <a:solidFill>
                  <a:srgbClr val="334155"/>
                </a:solidFill>
                <a:latin typeface="Plus Jakarta Sans"/>
              </a:rPr>
              <a:t>Thời gian học tập vượt quá </a:t>
            </a:r>
            <a:r>
              <a:rPr sz="1950" b="0" i="0" u="none">
                <a:solidFill>
                  <a:srgbClr val="DC2626"/>
                </a:solidFill>
                <a:latin typeface="Plus Jakarta Sans ExtraBold"/>
              </a:rPr>
              <a:t>thời gian đào tạo tối đa</a:t>
            </a:r>
            <a:r>
              <a:rPr sz="1950" b="0" i="0" u="none">
                <a:solidFill>
                  <a:srgbClr val="334155"/>
                </a:solidFill>
                <a:latin typeface="Plus Jakarta Sans"/>
              </a:rPr>
              <a:t> (Vượt 2.0 lần thời gian chuẩn).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48525" y="2857202"/>
            <a:ext cx="3790950" cy="3641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Gian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lận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mức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độ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nghiêm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trọng</a:t>
            </a:r>
            <a:endParaRPr sz="1950" b="0" i="0" u="none" dirty="0">
              <a:solidFill>
                <a:srgbClr val="334155"/>
              </a:solidFill>
              <a:latin typeface="Plus Jakarta San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248525" y="3916263"/>
            <a:ext cx="3790950" cy="11885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Sử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dụng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trái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phép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AI,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công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cụ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số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để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gian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lận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, can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thiệp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trái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phép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vào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LMS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hoặc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hệ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thống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điểm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48525" y="5371504"/>
            <a:ext cx="3790950" cy="3961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Sử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dụng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bằng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cấp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,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chứng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chỉ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giả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47775" y="2990552"/>
            <a:ext cx="1524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>
                <a:solidFill>
                  <a:srgbClr val="DC2626"/>
                </a:solidFill>
                <a:latin typeface="Plus Jakarta Sans"/>
              </a:rPr>
              <a:t>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47775" y="4445793"/>
            <a:ext cx="1524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>
                <a:solidFill>
                  <a:srgbClr val="DC2626"/>
                </a:solidFill>
                <a:latin typeface="Plus Jakarta Sans"/>
              </a:rPr>
              <a:t>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15150" y="2857202"/>
            <a:ext cx="1524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>
                <a:solidFill>
                  <a:srgbClr val="DC2626"/>
                </a:solidFill>
                <a:latin typeface="Plus Jakarta Sans"/>
              </a:rPr>
              <a:t>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15150" y="3916263"/>
            <a:ext cx="1524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>
                <a:solidFill>
                  <a:srgbClr val="DC2626"/>
                </a:solidFill>
                <a:latin typeface="Plus Jakarta Sans"/>
              </a:rPr>
              <a:t>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15150" y="5371504"/>
            <a:ext cx="1524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>
                <a:solidFill>
                  <a:srgbClr val="DC2626"/>
                </a:solidFill>
                <a:latin typeface="Plus Jakarta Sans"/>
              </a:rPr>
              <a:t>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2000" y="433089"/>
            <a:ext cx="11201400" cy="657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875"/>
              </a:lnSpc>
            </a:pPr>
            <a:r>
              <a:rPr sz="3900" b="0" i="0" u="none">
                <a:solidFill>
                  <a:srgbClr val="0F172A"/>
                </a:solidFill>
                <a:latin typeface="Plus Jakarta Sans ExtraBold"/>
              </a:rPr>
              <a:t>Xử Lý Buộc Thôi Học (Điều 14, 24)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62000" y="1195089"/>
            <a:ext cx="10668000" cy="38100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0428" y="2057400"/>
            <a:ext cx="9151143" cy="1905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7500"/>
              </a:lnSpc>
            </a:pPr>
            <a:r>
              <a:rPr sz="6000" b="0" i="0" u="none">
                <a:solidFill>
                  <a:srgbClr val="0F172A"/>
                </a:solidFill>
                <a:latin typeface="Plus Jakarta Sans ExtraBold"/>
              </a:rPr>
              <a:t>PHẦN 5:</a:t>
            </a:r>
            <a:r>
              <a:t>
</a:t>
            </a:r>
            <a:r>
              <a:rPr sz="6000" b="0" i="0" u="none">
                <a:solidFill>
                  <a:srgbClr val="0F172A"/>
                </a:solidFill>
                <a:latin typeface="Plus Jakarta Sans ExtraBold"/>
              </a:rPr>
              <a:t> ĐIỀU KIỆN TỐT NGHIỆP</a:t>
            </a:r>
          </a:p>
        </p:txBody>
      </p:sp>
      <p:sp>
        <p:nvSpPr>
          <p:cNvPr id="4" name="Rectangle 3"/>
          <p:cNvSpPr/>
          <p:nvPr/>
        </p:nvSpPr>
        <p:spPr>
          <a:xfrm>
            <a:off x="4905375" y="4343400"/>
            <a:ext cx="2381250" cy="76200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5808" y="1116508"/>
            <a:ext cx="3302049" cy="525363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4143" y="1143165"/>
            <a:ext cx="3302049" cy="52536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25611" y="2554783"/>
            <a:ext cx="2747062" cy="4048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187"/>
              </a:lnSpc>
            </a:pPr>
            <a:r>
              <a:rPr sz="2550" b="0" i="0" u="none" dirty="0" err="1">
                <a:solidFill>
                  <a:srgbClr val="FF0000"/>
                </a:solidFill>
                <a:latin typeface="Plus Jakarta Sans ExtraBold"/>
              </a:rPr>
              <a:t>Điều</a:t>
            </a:r>
            <a:r>
              <a:rPr sz="2550" b="0" i="0" u="none" dirty="0">
                <a:solidFill>
                  <a:srgbClr val="FF0000"/>
                </a:solidFill>
                <a:latin typeface="Plus Jakarta Sans ExtraBold"/>
              </a:rPr>
              <a:t> </a:t>
            </a:r>
            <a:r>
              <a:rPr sz="2550" b="0" i="0" u="none" dirty="0" err="1">
                <a:solidFill>
                  <a:srgbClr val="FF0000"/>
                </a:solidFill>
                <a:latin typeface="Plus Jakarta Sans ExtraBold"/>
              </a:rPr>
              <a:t>Kiện</a:t>
            </a:r>
            <a:r>
              <a:rPr sz="2550" b="0" i="0" u="none" dirty="0">
                <a:solidFill>
                  <a:srgbClr val="FF0000"/>
                </a:solidFill>
                <a:latin typeface="Plus Jakarta Sans ExtraBold"/>
              </a:rPr>
              <a:t> </a:t>
            </a:r>
            <a:r>
              <a:rPr sz="2550" b="0" i="0" u="none" dirty="0" err="1">
                <a:solidFill>
                  <a:srgbClr val="FF0000"/>
                </a:solidFill>
                <a:latin typeface="Plus Jakarta Sans ExtraBold"/>
              </a:rPr>
              <a:t>Xét</a:t>
            </a:r>
            <a:endParaRPr sz="2550" b="0" i="0" u="none" dirty="0">
              <a:solidFill>
                <a:srgbClr val="FF0000"/>
              </a:solidFill>
              <a:latin typeface="Plus Jakarta Sans ExtraBold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91018" y="3150096"/>
            <a:ext cx="2616249" cy="31469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3120"/>
              </a:lnSpc>
            </a:pP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Tích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lũy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đủ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số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tín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chỉ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yêu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cầu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,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xếp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loại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học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lực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từ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>
                <a:solidFill>
                  <a:srgbClr val="DC2626"/>
                </a:solidFill>
                <a:latin typeface="Plus Jakarta Sans ExtraBold"/>
              </a:rPr>
              <a:t>Trung </a:t>
            </a:r>
            <a:r>
              <a:rPr sz="1950" b="0" i="0" u="none" dirty="0" err="1">
                <a:solidFill>
                  <a:srgbClr val="DC2626"/>
                </a:solidFill>
                <a:latin typeface="Plus Jakarta Sans ExtraBold"/>
              </a:rPr>
              <a:t>bình</a:t>
            </a:r>
            <a:r>
              <a:rPr sz="1950" b="0" i="0" u="none" dirty="0">
                <a:solidFill>
                  <a:srgbClr val="DC2626"/>
                </a:solidFill>
                <a:latin typeface="Plus Jakarta Sans ExtraBold"/>
              </a:rPr>
              <a:t> </a:t>
            </a:r>
            <a:r>
              <a:rPr sz="1950" b="0" i="0" u="none" dirty="0" err="1">
                <a:solidFill>
                  <a:srgbClr val="DC2626"/>
                </a:solidFill>
                <a:latin typeface="Plus Jakarta Sans ExtraBold"/>
              </a:rPr>
              <a:t>trở</a:t>
            </a:r>
            <a:r>
              <a:rPr sz="1950" b="0" i="0" u="none" dirty="0">
                <a:solidFill>
                  <a:srgbClr val="DC2626"/>
                </a:solidFill>
                <a:latin typeface="Plus Jakarta Sans ExtraBold"/>
              </a:rPr>
              <a:t> </a:t>
            </a:r>
            <a:r>
              <a:rPr sz="1950" b="0" i="0" u="none" dirty="0" err="1">
                <a:solidFill>
                  <a:srgbClr val="DC2626"/>
                </a:solidFill>
                <a:latin typeface="Plus Jakarta Sans ExtraBold"/>
              </a:rPr>
              <a:t>lên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và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hoàn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thành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các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chuẩn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đầu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ra (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ngoại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950" b="0" i="0" u="none" dirty="0" err="1">
                <a:solidFill>
                  <a:srgbClr val="334155"/>
                </a:solidFill>
                <a:latin typeface="Plus Jakarta Sans"/>
              </a:rPr>
              <a:t>ngữ</a:t>
            </a:r>
            <a:r>
              <a:rPr sz="1950" b="0" i="0" u="none" dirty="0">
                <a:solidFill>
                  <a:srgbClr val="334155"/>
                </a:solidFill>
                <a:latin typeface="Plus Jakarta Sans"/>
              </a:rPr>
              <a:t>, tin học...)</a:t>
            </a:r>
            <a:r>
              <a:rPr lang="en-US" sz="1950" dirty="0">
                <a:solidFill>
                  <a:srgbClr val="334155"/>
                </a:solidFill>
                <a:latin typeface="Plus Jakarta Sans"/>
              </a:rPr>
              <a:t>, </a:t>
            </a:r>
            <a:r>
              <a:rPr lang="en-US" sz="1950" dirty="0" err="1">
                <a:solidFill>
                  <a:srgbClr val="334155"/>
                </a:solidFill>
                <a:latin typeface="Plus Jakarta Sans"/>
              </a:rPr>
              <a:t>tại</a:t>
            </a:r>
            <a:r>
              <a:rPr lang="en-US" sz="1950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lang="en-US" sz="1950" dirty="0" err="1">
                <a:solidFill>
                  <a:srgbClr val="334155"/>
                </a:solidFill>
                <a:latin typeface="Plus Jakarta Sans"/>
              </a:rPr>
              <a:t>thời</a:t>
            </a:r>
            <a:r>
              <a:rPr lang="en-US" sz="1950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lang="en-US" sz="1950" dirty="0" err="1">
                <a:solidFill>
                  <a:srgbClr val="334155"/>
                </a:solidFill>
                <a:latin typeface="Plus Jakarta Sans"/>
              </a:rPr>
              <a:t>điểm</a:t>
            </a:r>
            <a:r>
              <a:rPr lang="en-US" sz="1950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lang="en-US" sz="1950" dirty="0" err="1">
                <a:solidFill>
                  <a:srgbClr val="334155"/>
                </a:solidFill>
                <a:latin typeface="Plus Jakarta Sans"/>
              </a:rPr>
              <a:t>xét</a:t>
            </a:r>
            <a:r>
              <a:rPr lang="en-US" sz="1950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lang="en-US" sz="1950" dirty="0" err="1">
                <a:solidFill>
                  <a:srgbClr val="334155"/>
                </a:solidFill>
                <a:latin typeface="Plus Jakarta Sans"/>
              </a:rPr>
              <a:t>không</a:t>
            </a:r>
            <a:r>
              <a:rPr lang="en-US" sz="1950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lang="en-US" sz="1950" dirty="0" err="1">
                <a:solidFill>
                  <a:srgbClr val="334155"/>
                </a:solidFill>
                <a:latin typeface="Plus Jakarta Sans"/>
              </a:rPr>
              <a:t>bị</a:t>
            </a:r>
            <a:r>
              <a:rPr lang="en-US" sz="1950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lang="en-US" sz="1950" dirty="0" err="1">
                <a:solidFill>
                  <a:srgbClr val="334155"/>
                </a:solidFill>
                <a:latin typeface="Plus Jakarta Sans"/>
              </a:rPr>
              <a:t>kỷ</a:t>
            </a:r>
            <a:r>
              <a:rPr lang="en-US" sz="1950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lang="en-US" sz="1950" dirty="0" err="1">
                <a:solidFill>
                  <a:srgbClr val="334155"/>
                </a:solidFill>
                <a:latin typeface="Plus Jakarta Sans"/>
              </a:rPr>
              <a:t>luật</a:t>
            </a:r>
            <a:r>
              <a:rPr lang="en-US" sz="1950" dirty="0">
                <a:solidFill>
                  <a:srgbClr val="334155"/>
                </a:solidFill>
                <a:latin typeface="Plus Jakarta Sans"/>
              </a:rPr>
              <a:t> ở </a:t>
            </a:r>
            <a:r>
              <a:rPr lang="en-US" sz="1950" dirty="0" err="1">
                <a:solidFill>
                  <a:srgbClr val="334155"/>
                </a:solidFill>
                <a:latin typeface="Plus Jakarta Sans"/>
              </a:rPr>
              <a:t>mức</a:t>
            </a:r>
            <a:r>
              <a:rPr lang="en-US" sz="1950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lang="en-US" sz="1950" dirty="0" err="1">
                <a:solidFill>
                  <a:srgbClr val="334155"/>
                </a:solidFill>
                <a:latin typeface="Plus Jakarta Sans"/>
              </a:rPr>
              <a:t>đình</a:t>
            </a:r>
            <a:r>
              <a:rPr lang="en-US" sz="1950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lang="en-US" sz="1950" dirty="0" err="1">
                <a:solidFill>
                  <a:srgbClr val="334155"/>
                </a:solidFill>
                <a:latin typeface="Plus Jakarta Sans"/>
              </a:rPr>
              <a:t>chỉ</a:t>
            </a:r>
            <a:r>
              <a:rPr lang="en-US" sz="1950" dirty="0">
                <a:solidFill>
                  <a:srgbClr val="334155"/>
                </a:solidFill>
                <a:latin typeface="Plus Jakarta Sans"/>
              </a:rPr>
              <a:t> học </a:t>
            </a:r>
            <a:r>
              <a:rPr lang="en-US" sz="1950" dirty="0" err="1">
                <a:solidFill>
                  <a:srgbClr val="334155"/>
                </a:solidFill>
                <a:latin typeface="Plus Jakarta Sans"/>
              </a:rPr>
              <a:t>tập</a:t>
            </a:r>
            <a:r>
              <a:rPr lang="en-US" sz="1950" dirty="0">
                <a:solidFill>
                  <a:srgbClr val="334155"/>
                </a:solidFill>
                <a:latin typeface="Plus Jakarta Sans"/>
              </a:rPr>
              <a:t>.</a:t>
            </a:r>
            <a:endParaRPr sz="1950" b="0" i="0" u="none" dirty="0">
              <a:solidFill>
                <a:srgbClr val="334155"/>
              </a:solidFill>
              <a:latin typeface="Plus Jakarta San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91637" y="2581440"/>
            <a:ext cx="2747062" cy="39414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187"/>
              </a:lnSpc>
            </a:pPr>
            <a:r>
              <a:rPr sz="2550" b="0" i="0" u="none" dirty="0" err="1">
                <a:solidFill>
                  <a:srgbClr val="FF0000"/>
                </a:solidFill>
                <a:latin typeface="Plus Jakarta Sans ExtraBold"/>
              </a:rPr>
              <a:t>Hạ</a:t>
            </a:r>
            <a:r>
              <a:rPr sz="2550" b="0" i="0" u="none" dirty="0">
                <a:solidFill>
                  <a:srgbClr val="FF0000"/>
                </a:solidFill>
                <a:latin typeface="Plus Jakarta Sans ExtraBold"/>
              </a:rPr>
              <a:t> </a:t>
            </a:r>
            <a:r>
              <a:rPr sz="2550" b="0" i="0" u="none" dirty="0" err="1">
                <a:solidFill>
                  <a:srgbClr val="FF0000"/>
                </a:solidFill>
                <a:latin typeface="Plus Jakarta Sans ExtraBold"/>
              </a:rPr>
              <a:t>Bậc</a:t>
            </a:r>
            <a:r>
              <a:rPr sz="2550" b="0" i="0" u="none" dirty="0">
                <a:solidFill>
                  <a:srgbClr val="FF0000"/>
                </a:solidFill>
                <a:latin typeface="Plus Jakarta Sans ExtraBold"/>
              </a:rPr>
              <a:t> </a:t>
            </a:r>
            <a:r>
              <a:rPr sz="2550" b="0" i="0" u="none" dirty="0" err="1">
                <a:solidFill>
                  <a:srgbClr val="FF0000"/>
                </a:solidFill>
                <a:latin typeface="Plus Jakarta Sans ExtraBold"/>
              </a:rPr>
              <a:t>Xếp</a:t>
            </a:r>
            <a:r>
              <a:rPr sz="2550" b="0" i="0" u="none" dirty="0">
                <a:solidFill>
                  <a:srgbClr val="FF0000"/>
                </a:solidFill>
                <a:latin typeface="Plus Jakarta Sans ExtraBold"/>
              </a:rPr>
              <a:t> </a:t>
            </a:r>
            <a:r>
              <a:rPr sz="2550" b="0" i="0" u="none" dirty="0" err="1">
                <a:solidFill>
                  <a:srgbClr val="FF0000"/>
                </a:solidFill>
                <a:latin typeface="Plus Jakarta Sans ExtraBold"/>
              </a:rPr>
              <a:t>Hạng</a:t>
            </a:r>
            <a:endParaRPr sz="2550" b="0" i="0" u="none" dirty="0">
              <a:solidFill>
                <a:srgbClr val="FF0000"/>
              </a:solidFill>
              <a:latin typeface="Plus Jakarta Sans ExtraBold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57043" y="3581565"/>
            <a:ext cx="2616249" cy="23770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sz="1950" b="0" i="0" u="none">
                <a:solidFill>
                  <a:srgbClr val="334155"/>
                </a:solidFill>
                <a:latin typeface="Plus Jakarta Sans"/>
              </a:rPr>
              <a:t>Giảm 1 mức hạng (từ Xuất sắc/Giỏi) nếu khối lượng tín chỉ phải học lại quá </a:t>
            </a:r>
            <a:r>
              <a:rPr sz="1950" b="0" i="0" u="none">
                <a:solidFill>
                  <a:srgbClr val="DC2626"/>
                </a:solidFill>
                <a:latin typeface="Plus Jakarta Sans ExtraBold"/>
              </a:rPr>
              <a:t>10%</a:t>
            </a:r>
            <a:r>
              <a:rPr sz="1950" b="0" i="0" u="none">
                <a:solidFill>
                  <a:srgbClr val="334155"/>
                </a:solidFill>
                <a:latin typeface="Plus Jakarta Sans"/>
              </a:rPr>
              <a:t> hoặc từng bị kỷ luật từ mức Cảnh cáo.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1880" y="1697533"/>
            <a:ext cx="714375" cy="5715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41244" y="1724190"/>
            <a:ext cx="647700" cy="5715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62000" y="211633"/>
            <a:ext cx="11201400" cy="657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875"/>
              </a:lnSpc>
            </a:pPr>
            <a:r>
              <a:rPr sz="3900" b="0" i="0" u="none">
                <a:solidFill>
                  <a:srgbClr val="0F172A"/>
                </a:solidFill>
                <a:latin typeface="Plus Jakarta Sans ExtraBold"/>
              </a:rPr>
              <a:t>Công Nhận Tốt Nghiệp (Điều 17)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62000" y="973633"/>
            <a:ext cx="10668000" cy="38100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0" y="1152525"/>
            <a:ext cx="9525000" cy="45529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15464" y="1838325"/>
            <a:ext cx="8561070" cy="1524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sz="4800" b="0" i="0" u="none">
                <a:solidFill>
                  <a:srgbClr val="0F172A"/>
                </a:solidFill>
                <a:latin typeface="Plus Jakarta Sans ExtraBold"/>
              </a:rPr>
              <a:t>CHÀO MỪNG TÂN SINH VIÊN K68!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19300" y="3648075"/>
            <a:ext cx="8153400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sz="2400" b="0" i="0" u="none">
                <a:solidFill>
                  <a:srgbClr val="334155"/>
                </a:solidFill>
                <a:latin typeface="Plus Jakarta Sans"/>
              </a:rPr>
              <a:t>Cảm ơn các em đã lựa chọn Trường Đại học Thủy Lợi.</a:t>
            </a:r>
            <a:r>
              <a:t>
</a:t>
            </a:r>
            <a:r>
              <a:rPr sz="2400" b="0" i="0" u="none">
                <a:solidFill>
                  <a:srgbClr val="334155"/>
                </a:solidFill>
                <a:latin typeface="Plus Jakarta Sans"/>
              </a:rPr>
              <a:t> Chúc các em luôn khỏe mạnh, hạnh phúc và có một khóa học thành công rực rỡ!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1241</Words>
  <Application>Microsoft Office PowerPoint</Application>
  <PresentationFormat>Widescreen</PresentationFormat>
  <Paragraphs>118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Plus Jakarta Sans</vt:lpstr>
      <vt:lpstr>Plus Jakarta Sans ExtraBold</vt:lpstr>
      <vt:lpstr>Plus Jakarta Sans Medium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Phong Dao tao -DH Thuy Loi</cp:lastModifiedBy>
  <cp:revision>8</cp:revision>
  <dcterms:created xsi:type="dcterms:W3CDTF">2013-01-27T09:14:16Z</dcterms:created>
  <dcterms:modified xsi:type="dcterms:W3CDTF">2026-09-05T08:02:13Z</dcterms:modified>
  <cp:category/>
</cp:coreProperties>
</file>